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9" r:id="rId2"/>
    <p:sldId id="257" r:id="rId3"/>
    <p:sldId id="260" r:id="rId4"/>
    <p:sldId id="268" r:id="rId5"/>
    <p:sldId id="283" r:id="rId6"/>
    <p:sldId id="267" r:id="rId7"/>
    <p:sldId id="261" r:id="rId8"/>
    <p:sldId id="290" r:id="rId9"/>
    <p:sldId id="287" r:id="rId10"/>
    <p:sldId id="292" r:id="rId11"/>
    <p:sldId id="288" r:id="rId12"/>
    <p:sldId id="293" r:id="rId13"/>
    <p:sldId id="289" r:id="rId14"/>
    <p:sldId id="294" r:id="rId15"/>
    <p:sldId id="265" r:id="rId16"/>
    <p:sldId id="301" r:id="rId17"/>
    <p:sldId id="271" r:id="rId18"/>
    <p:sldId id="302" r:id="rId19"/>
    <p:sldId id="295" r:id="rId20"/>
    <p:sldId id="284" r:id="rId21"/>
    <p:sldId id="305" r:id="rId22"/>
    <p:sldId id="303" r:id="rId23"/>
    <p:sldId id="296" r:id="rId24"/>
    <p:sldId id="297" r:id="rId25"/>
    <p:sldId id="285" r:id="rId26"/>
    <p:sldId id="274" r:id="rId27"/>
    <p:sldId id="262" r:id="rId28"/>
    <p:sldId id="275" r:id="rId29"/>
    <p:sldId id="278" r:id="rId30"/>
    <p:sldId id="279" r:id="rId31"/>
    <p:sldId id="280" r:id="rId32"/>
    <p:sldId id="281" r:id="rId33"/>
    <p:sldId id="277" r:id="rId34"/>
    <p:sldId id="282" r:id="rId35"/>
    <p:sldId id="263" r:id="rId36"/>
    <p:sldId id="264" r:id="rId37"/>
    <p:sldId id="266" r:id="rId38"/>
    <p:sldId id="300" r:id="rId39"/>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122" autoAdjust="0"/>
  </p:normalViewPr>
  <p:slideViewPr>
    <p:cSldViewPr>
      <p:cViewPr varScale="1">
        <p:scale>
          <a:sx n="59" d="100"/>
          <a:sy n="59" d="100"/>
        </p:scale>
        <p:origin x="-168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9D01D2-B08F-40FE-B9E7-73E52369639B}" type="datetimeFigureOut">
              <a:rPr lang="zh-TW" altLang="en-US" smtClean="0"/>
              <a:t>2012/5/27</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0F1415-AB4F-4F08-B936-6CCB3B69A466}" type="slidenum">
              <a:rPr lang="zh-TW" altLang="en-US" smtClean="0"/>
              <a:t>‹#›</a:t>
            </a:fld>
            <a:endParaRPr lang="zh-TW" altLang="en-US"/>
          </a:p>
        </p:txBody>
      </p:sp>
    </p:spTree>
    <p:extLst>
      <p:ext uri="{BB962C8B-B14F-4D97-AF65-F5344CB8AC3E}">
        <p14:creationId xmlns:p14="http://schemas.microsoft.com/office/powerpoint/2010/main" val="2344087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70F1415-AB4F-4F08-B936-6CCB3B69A466}" type="slidenum">
              <a:rPr lang="zh-TW" altLang="en-US" smtClean="0"/>
              <a:t>2</a:t>
            </a:fld>
            <a:endParaRPr lang="zh-TW" altLang="en-US"/>
          </a:p>
        </p:txBody>
      </p:sp>
    </p:spTree>
    <p:extLst>
      <p:ext uri="{BB962C8B-B14F-4D97-AF65-F5344CB8AC3E}">
        <p14:creationId xmlns:p14="http://schemas.microsoft.com/office/powerpoint/2010/main" val="1027312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mtClean="0"/>
              <a:t>由於網路快速發展，現於網路上存在大量的資料，而有許多資料是具有豐富的結構化屬性，像產品評論</a:t>
            </a:r>
            <a:r>
              <a:rPr lang="en-US" altLang="zh-TW" smtClean="0"/>
              <a:t>…</a:t>
            </a:r>
            <a:endParaRPr lang="zh-TW" altLang="en-US" smtClean="0"/>
          </a:p>
          <a:p>
            <a:endParaRPr lang="zh-TW" altLang="en-US" dirty="0"/>
          </a:p>
        </p:txBody>
      </p:sp>
      <p:sp>
        <p:nvSpPr>
          <p:cNvPr id="4" name="投影片編號版面配置區 3"/>
          <p:cNvSpPr>
            <a:spLocks noGrp="1"/>
          </p:cNvSpPr>
          <p:nvPr>
            <p:ph type="sldNum" sz="quarter" idx="10"/>
          </p:nvPr>
        </p:nvSpPr>
        <p:spPr/>
        <p:txBody>
          <a:bodyPr/>
          <a:lstStyle/>
          <a:p>
            <a:fld id="{670F1415-AB4F-4F08-B936-6CCB3B69A466}" type="slidenum">
              <a:rPr lang="zh-TW" altLang="en-US" smtClean="0"/>
              <a:t>3</a:t>
            </a:fld>
            <a:endParaRPr lang="zh-TW" altLang="en-US"/>
          </a:p>
        </p:txBody>
      </p:sp>
    </p:spTree>
    <p:extLst>
      <p:ext uri="{BB962C8B-B14F-4D97-AF65-F5344CB8AC3E}">
        <p14:creationId xmlns:p14="http://schemas.microsoft.com/office/powerpoint/2010/main" val="3405192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對於這種類型的資料，現在較流行的搜尋方法是讓使用者藉由選擇某</a:t>
            </a:r>
            <a:r>
              <a:rPr lang="en-US" altLang="zh-TW" dirty="0" smtClean="0"/>
              <a:t>”</a:t>
            </a:r>
            <a:r>
              <a:rPr lang="zh-TW" altLang="en-US" dirty="0" smtClean="0"/>
              <a:t>維度</a:t>
            </a:r>
            <a:r>
              <a:rPr lang="en-US" altLang="zh-TW" dirty="0" smtClean="0"/>
              <a:t>”</a:t>
            </a:r>
            <a:r>
              <a:rPr lang="zh-TW" altLang="en-US" dirty="0" smtClean="0"/>
              <a:t>來進行相關性的排名，並回傳結果給使用者</a:t>
            </a:r>
            <a:r>
              <a:rPr lang="en-US" altLang="zh-TW" dirty="0" smtClean="0"/>
              <a:t/>
            </a:r>
            <a:br>
              <a:rPr lang="en-US" altLang="zh-TW" dirty="0" smtClean="0"/>
            </a:br>
            <a:r>
              <a:rPr lang="zh-TW" altLang="en-US" dirty="0" smtClean="0"/>
              <a:t>但有時並不是太有幫助</a:t>
            </a:r>
            <a:endParaRPr lang="zh-TW" altLang="en-US" dirty="0"/>
          </a:p>
        </p:txBody>
      </p:sp>
      <p:sp>
        <p:nvSpPr>
          <p:cNvPr id="4" name="投影片編號版面配置區 3"/>
          <p:cNvSpPr>
            <a:spLocks noGrp="1"/>
          </p:cNvSpPr>
          <p:nvPr>
            <p:ph type="sldNum" sz="quarter" idx="10"/>
          </p:nvPr>
        </p:nvSpPr>
        <p:spPr/>
        <p:txBody>
          <a:bodyPr/>
          <a:lstStyle/>
          <a:p>
            <a:fld id="{670F1415-AB4F-4F08-B936-6CCB3B69A466}" type="slidenum">
              <a:rPr lang="zh-TW" altLang="en-US" smtClean="0"/>
              <a:t>4</a:t>
            </a:fld>
            <a:endParaRPr lang="zh-TW" altLang="en-US"/>
          </a:p>
        </p:txBody>
      </p:sp>
    </p:spTree>
    <p:extLst>
      <p:ext uri="{BB962C8B-B14F-4D97-AF65-F5344CB8AC3E}">
        <p14:creationId xmlns:p14="http://schemas.microsoft.com/office/powerpoint/2010/main" val="61908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藉由選擇某維度的屬性直，分析落在此維度值的文件，對其他屬性計算與查詢字相關的前</a:t>
            </a:r>
            <a:r>
              <a:rPr lang="en-US" altLang="zh-TW" dirty="0" smtClean="0"/>
              <a:t>k</a:t>
            </a:r>
            <a:r>
              <a:rPr lang="zh-TW" altLang="en-US" dirty="0" smtClean="0"/>
              <a:t>高的屬性值</a:t>
            </a:r>
            <a:endParaRPr lang="zh-TW" altLang="en-US" dirty="0"/>
          </a:p>
        </p:txBody>
      </p:sp>
      <p:sp>
        <p:nvSpPr>
          <p:cNvPr id="4" name="投影片編號版面配置區 3"/>
          <p:cNvSpPr>
            <a:spLocks noGrp="1"/>
          </p:cNvSpPr>
          <p:nvPr>
            <p:ph type="sldNum" sz="quarter" idx="10"/>
          </p:nvPr>
        </p:nvSpPr>
        <p:spPr/>
        <p:txBody>
          <a:bodyPr/>
          <a:lstStyle/>
          <a:p>
            <a:fld id="{670F1415-AB4F-4F08-B936-6CCB3B69A466}" type="slidenum">
              <a:rPr lang="zh-TW" altLang="en-US" smtClean="0"/>
              <a:t>5</a:t>
            </a:fld>
            <a:endParaRPr lang="zh-TW" altLang="en-US"/>
          </a:p>
        </p:txBody>
      </p:sp>
    </p:spTree>
    <p:extLst>
      <p:ext uri="{BB962C8B-B14F-4D97-AF65-F5344CB8AC3E}">
        <p14:creationId xmlns:p14="http://schemas.microsoft.com/office/powerpoint/2010/main" val="3469796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系統實例</a:t>
            </a:r>
            <a:endParaRPr lang="zh-TW" altLang="en-US" dirty="0"/>
          </a:p>
        </p:txBody>
      </p:sp>
      <p:sp>
        <p:nvSpPr>
          <p:cNvPr id="4" name="投影片編號版面配置區 3"/>
          <p:cNvSpPr>
            <a:spLocks noGrp="1"/>
          </p:cNvSpPr>
          <p:nvPr>
            <p:ph type="sldNum" sz="quarter" idx="10"/>
          </p:nvPr>
        </p:nvSpPr>
        <p:spPr/>
        <p:txBody>
          <a:bodyPr/>
          <a:lstStyle/>
          <a:p>
            <a:fld id="{670F1415-AB4F-4F08-B936-6CCB3B69A466}" type="slidenum">
              <a:rPr lang="zh-TW" altLang="en-US" smtClean="0"/>
              <a:t>6</a:t>
            </a:fld>
            <a:endParaRPr lang="zh-TW" altLang="en-US"/>
          </a:p>
        </p:txBody>
      </p:sp>
    </p:spTree>
    <p:extLst>
      <p:ext uri="{BB962C8B-B14F-4D97-AF65-F5344CB8AC3E}">
        <p14:creationId xmlns:p14="http://schemas.microsoft.com/office/powerpoint/2010/main" val="623271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系統主要工作</a:t>
            </a:r>
            <a:endParaRPr lang="zh-TW" altLang="en-US" dirty="0"/>
          </a:p>
        </p:txBody>
      </p:sp>
      <p:sp>
        <p:nvSpPr>
          <p:cNvPr id="4" name="投影片編號版面配置區 3"/>
          <p:cNvSpPr>
            <a:spLocks noGrp="1"/>
          </p:cNvSpPr>
          <p:nvPr>
            <p:ph type="sldNum" sz="quarter" idx="10"/>
          </p:nvPr>
        </p:nvSpPr>
        <p:spPr/>
        <p:txBody>
          <a:bodyPr/>
          <a:lstStyle/>
          <a:p>
            <a:fld id="{670F1415-AB4F-4F08-B936-6CCB3B69A466}" type="slidenum">
              <a:rPr lang="zh-TW" altLang="en-US" smtClean="0"/>
              <a:t>7</a:t>
            </a:fld>
            <a:endParaRPr lang="zh-TW" altLang="en-US"/>
          </a:p>
        </p:txBody>
      </p:sp>
    </p:spTree>
    <p:extLst>
      <p:ext uri="{BB962C8B-B14F-4D97-AF65-F5344CB8AC3E}">
        <p14:creationId xmlns:p14="http://schemas.microsoft.com/office/powerpoint/2010/main" val="66461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考慮兩個</a:t>
            </a:r>
            <a:r>
              <a:rPr lang="en-US" altLang="zh-TW" dirty="0" smtClean="0"/>
              <a:t>feature</a:t>
            </a:r>
          </a:p>
          <a:p>
            <a:r>
              <a:rPr lang="zh-TW" altLang="en-US" smtClean="0"/>
              <a:t>在同一維度底下</a:t>
            </a:r>
            <a:endParaRPr lang="en-US" altLang="zh-TW" dirty="0" smtClean="0"/>
          </a:p>
          <a:p>
            <a:r>
              <a:rPr lang="en-US" altLang="zh-TW" smtClean="0"/>
              <a:t>1.</a:t>
            </a:r>
            <a:r>
              <a:rPr lang="zh-TW" altLang="en-US" smtClean="0"/>
              <a:t>屬性質跟查詢字的關係</a:t>
            </a:r>
            <a:endParaRPr lang="en-US" altLang="zh-TW" dirty="0" smtClean="0"/>
          </a:p>
          <a:p>
            <a:r>
              <a:rPr lang="en-US" altLang="zh-TW" smtClean="0"/>
              <a:t>2.</a:t>
            </a:r>
            <a:r>
              <a:rPr lang="zh-TW" altLang="en-US" smtClean="0"/>
              <a:t>此屬性質所屬的文件與查詢字的關係</a:t>
            </a:r>
            <a:endParaRPr lang="en-US" altLang="zh-TW" dirty="0" smtClean="0"/>
          </a:p>
        </p:txBody>
      </p:sp>
      <p:sp>
        <p:nvSpPr>
          <p:cNvPr id="4" name="投影片編號版面配置區 3"/>
          <p:cNvSpPr>
            <a:spLocks noGrp="1"/>
          </p:cNvSpPr>
          <p:nvPr>
            <p:ph type="sldNum" sz="quarter" idx="10"/>
          </p:nvPr>
        </p:nvSpPr>
        <p:spPr/>
        <p:txBody>
          <a:bodyPr/>
          <a:lstStyle/>
          <a:p>
            <a:fld id="{670F1415-AB4F-4F08-B936-6CCB3B69A466}" type="slidenum">
              <a:rPr lang="zh-TW" altLang="en-US" smtClean="0"/>
              <a:t>8</a:t>
            </a:fld>
            <a:endParaRPr lang="zh-TW" altLang="en-US"/>
          </a:p>
        </p:txBody>
      </p:sp>
    </p:spTree>
    <p:extLst>
      <p:ext uri="{BB962C8B-B14F-4D97-AF65-F5344CB8AC3E}">
        <p14:creationId xmlns:p14="http://schemas.microsoft.com/office/powerpoint/2010/main" val="3318808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針對具有豐富結構化屬性的文件資料庫進行關鍵字的查詢，跟一般查詢不同的是他回傳的不是依相關度排序的文件，而是提供一瀏覽介面提供與查詢字相關的維度資訊及資料細節來幫助使用者搜尋有興趣的資料。</a:t>
            </a:r>
            <a:endParaRPr lang="en-US" altLang="zh-TW" dirty="0" smtClean="0"/>
          </a:p>
          <a:p>
            <a:endParaRPr lang="en-US" altLang="zh-TW" dirty="0" smtClean="0"/>
          </a:p>
          <a:p>
            <a:r>
              <a:rPr lang="zh-TW" altLang="en-US" dirty="0" smtClean="0"/>
              <a:t>屬性的排名是依照查詢字與各屬性的相關度決定，屬性相關度衡量的基準有二</a:t>
            </a:r>
            <a:r>
              <a:rPr lang="en-US" altLang="zh-TW" dirty="0" smtClean="0"/>
              <a:t>:</a:t>
            </a:r>
            <a:r>
              <a:rPr lang="zh-TW" altLang="en-US" dirty="0" smtClean="0"/>
              <a:t> 一是考慮查詢字與此屬性的屬性值的相關度，另一則是分布在此屬性值底下的文件與查詢字的相關程度</a:t>
            </a:r>
            <a:endParaRPr lang="zh-TW" altLang="en-US" dirty="0"/>
          </a:p>
        </p:txBody>
      </p:sp>
      <p:sp>
        <p:nvSpPr>
          <p:cNvPr id="4" name="投影片編號版面配置區 3"/>
          <p:cNvSpPr>
            <a:spLocks noGrp="1"/>
          </p:cNvSpPr>
          <p:nvPr>
            <p:ph type="sldNum" sz="quarter" idx="10"/>
          </p:nvPr>
        </p:nvSpPr>
        <p:spPr/>
        <p:txBody>
          <a:bodyPr/>
          <a:lstStyle/>
          <a:p>
            <a:fld id="{670F1415-AB4F-4F08-B936-6CCB3B69A466}" type="slidenum">
              <a:rPr lang="zh-TW" altLang="en-US" smtClean="0"/>
              <a:t>14</a:t>
            </a:fld>
            <a:endParaRPr lang="zh-TW" altLang="en-US"/>
          </a:p>
        </p:txBody>
      </p:sp>
    </p:spTree>
    <p:extLst>
      <p:ext uri="{BB962C8B-B14F-4D97-AF65-F5344CB8AC3E}">
        <p14:creationId xmlns:p14="http://schemas.microsoft.com/office/powerpoint/2010/main" val="1123902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5" name="圓角矩形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圓角矩形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標題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zh-TW" altLang="en-US" dirty="0" smtClean="0"/>
              <a:t>按一下以編輯母片標題樣式</a:t>
            </a:r>
            <a:endParaRPr kumimoji="0" lang="en-US" dirty="0"/>
          </a:p>
        </p:txBody>
      </p:sp>
      <p:sp>
        <p:nvSpPr>
          <p:cNvPr id="20" name="副標題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sp>
        <p:nvSpPr>
          <p:cNvPr id="19" name="日期版面配置區 18"/>
          <p:cNvSpPr>
            <a:spLocks noGrp="1"/>
          </p:cNvSpPr>
          <p:nvPr>
            <p:ph type="dt" sz="half" idx="10"/>
          </p:nvPr>
        </p:nvSpPr>
        <p:spPr/>
        <p:txBody>
          <a:bodyPr/>
          <a:lstStyle>
            <a:extLst/>
          </a:lstStyle>
          <a:p>
            <a:fld id="{D9A31067-E168-413A-8AA2-343D076DBC2D}" type="datetime1">
              <a:rPr lang="zh-TW" altLang="en-US" smtClean="0"/>
              <a:t>2012/5/27</a:t>
            </a:fld>
            <a:endParaRPr lang="zh-TW" altLang="en-US"/>
          </a:p>
        </p:txBody>
      </p:sp>
      <p:sp>
        <p:nvSpPr>
          <p:cNvPr id="8" name="頁尾版面配置區 7"/>
          <p:cNvSpPr>
            <a:spLocks noGrp="1"/>
          </p:cNvSpPr>
          <p:nvPr>
            <p:ph type="ftr" sz="quarter" idx="11"/>
          </p:nvPr>
        </p:nvSpPr>
        <p:spPr/>
        <p:txBody>
          <a:bodyPr/>
          <a:lstStyle>
            <a:extLst/>
          </a:lstStyle>
          <a:p>
            <a:endParaRPr lang="zh-TW" altLang="en-US"/>
          </a:p>
        </p:txBody>
      </p:sp>
      <p:sp>
        <p:nvSpPr>
          <p:cNvPr id="11" name="投影片編號版面配置區 10"/>
          <p:cNvSpPr>
            <a:spLocks noGrp="1"/>
          </p:cNvSpPr>
          <p:nvPr>
            <p:ph type="sldNum" sz="quarter" idx="12"/>
          </p:nvPr>
        </p:nvSpPr>
        <p:spPr/>
        <p:txBody>
          <a:bodyPr/>
          <a:lstStyle>
            <a:extLst/>
          </a:lstStyle>
          <a:p>
            <a:fld id="{73DA0BB7-265A-403C-9275-D587AB510EDC}"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502920" y="4983480"/>
            <a:ext cx="8183880" cy="1051560"/>
          </a:xfrm>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502920" y="530352"/>
            <a:ext cx="8183880" cy="4187952"/>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AD2AE9FD-9FE9-4E71-8B8B-44C8443D3B1F}" type="datetime1">
              <a:rPr lang="zh-TW" altLang="en-US" smtClean="0"/>
              <a:t>2012/5/27</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73DA0BB7-265A-403C-9275-D587AB510EDC}"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533404"/>
            <a:ext cx="1981200" cy="5257799"/>
          </a:xfrm>
        </p:spPr>
        <p:txBody>
          <a:bodyPr vert="eaVe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533400" y="533402"/>
            <a:ext cx="5943600" cy="5257801"/>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AC049611-9941-46FD-9B30-1241CCD1F6E2}" type="datetime1">
              <a:rPr lang="zh-TW" altLang="en-US" smtClean="0"/>
              <a:t>2012/5/27</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73DA0BB7-265A-403C-9275-D587AB510EDC}"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67544" y="548680"/>
            <a:ext cx="8183880" cy="864096"/>
          </a:xfrm>
        </p:spPr>
        <p:txBody>
          <a:bodyPr anchor="ctr">
            <a:normAutofit/>
          </a:bodyPr>
          <a:lstStyle>
            <a:lvl1pPr>
              <a:defRPr kumimoji="0" lang="en-US" sz="4500" b="1" kern="1200"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r>
              <a:rPr kumimoji="0" lang="zh-TW" altLang="en-US" dirty="0" smtClean="0"/>
              <a:t>按一下以編輯母片標題樣式</a:t>
            </a:r>
            <a:endParaRPr kumimoji="0" lang="en-US" dirty="0"/>
          </a:p>
        </p:txBody>
      </p:sp>
      <p:sp>
        <p:nvSpPr>
          <p:cNvPr id="3" name="內容版面配置區 2"/>
          <p:cNvSpPr>
            <a:spLocks noGrp="1"/>
          </p:cNvSpPr>
          <p:nvPr>
            <p:ph idx="1"/>
          </p:nvPr>
        </p:nvSpPr>
        <p:spPr>
          <a:xfrm>
            <a:off x="467544" y="1484784"/>
            <a:ext cx="8183880" cy="4403976"/>
          </a:xfrm>
        </p:spPr>
        <p:txBody>
          <a:bodyPr/>
          <a:lstStyle>
            <a:extLst/>
          </a:lstStyle>
          <a:p>
            <a:pPr lvl="0" eaLnBrk="1" latinLnBrk="0" hangingPunct="1"/>
            <a:r>
              <a:rPr lang="zh-TW" altLang="en-US" dirty="0" smtClean="0"/>
              <a:t>按一下以編輯母片文字樣式</a:t>
            </a:r>
          </a:p>
          <a:p>
            <a:pPr lvl="1" eaLnBrk="1" latinLnBrk="0" hangingPunct="1"/>
            <a:r>
              <a:rPr lang="zh-TW" altLang="en-US" dirty="0" smtClean="0"/>
              <a:t>第二層</a:t>
            </a:r>
          </a:p>
          <a:p>
            <a:pPr lvl="2" eaLnBrk="1" latinLnBrk="0" hangingPunct="1"/>
            <a:r>
              <a:rPr lang="zh-TW" altLang="en-US" dirty="0" smtClean="0"/>
              <a:t>第三層</a:t>
            </a:r>
          </a:p>
          <a:p>
            <a:pPr lvl="3" eaLnBrk="1" latinLnBrk="0" hangingPunct="1"/>
            <a:r>
              <a:rPr lang="zh-TW" altLang="en-US" dirty="0" smtClean="0"/>
              <a:t>第四層</a:t>
            </a:r>
          </a:p>
          <a:p>
            <a:pPr lvl="4" eaLnBrk="1" latinLnBrk="0" hangingPunct="1"/>
            <a:r>
              <a:rPr lang="zh-TW" altLang="en-US" dirty="0" smtClean="0"/>
              <a:t>第五層</a:t>
            </a:r>
            <a:endParaRPr kumimoji="0" lang="en-US" dirty="0"/>
          </a:p>
        </p:txBody>
      </p:sp>
      <p:sp>
        <p:nvSpPr>
          <p:cNvPr id="4" name="日期版面配置區 3"/>
          <p:cNvSpPr>
            <a:spLocks noGrp="1"/>
          </p:cNvSpPr>
          <p:nvPr>
            <p:ph type="dt" sz="half" idx="10"/>
          </p:nvPr>
        </p:nvSpPr>
        <p:spPr/>
        <p:txBody>
          <a:bodyPr/>
          <a:lstStyle>
            <a:extLst/>
          </a:lstStyle>
          <a:p>
            <a:fld id="{0A3A144F-C431-45D8-A5A1-65EE74A9767D}" type="datetime1">
              <a:rPr lang="zh-TW" altLang="en-US" smtClean="0"/>
              <a:t>2012/5/27</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73DA0BB7-265A-403C-9275-D587AB510EDC}"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14" name="圓角矩形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圓角矩形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標題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extLst/>
          </a:lstStyle>
          <a:p>
            <a:fld id="{B1170724-BE5A-45B5-8925-D3808E35048D}" type="datetime1">
              <a:rPr lang="zh-TW" altLang="en-US" smtClean="0"/>
              <a:t>2012/5/27</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73DA0BB7-265A-403C-9275-D587AB510EDC}"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E06DBDF1-E033-4456-891F-4D7F2E49F31A}" type="datetime1">
              <a:rPr lang="zh-TW" altLang="en-US" smtClean="0"/>
              <a:t>2012/5/27</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73DA0BB7-265A-403C-9275-D587AB510EDC}"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02920" y="4983480"/>
            <a:ext cx="8183880" cy="1051560"/>
          </a:xfrm>
        </p:spPr>
        <p:txBody>
          <a:bodyPr anchor="b"/>
          <a:lstStyle>
            <a:lvl1pPr>
              <a:defRPr b="1"/>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56F5D7E3-BA38-4823-A81A-B161AFBFAD4A}" type="datetime1">
              <a:rPr lang="zh-TW" altLang="en-US" smtClean="0"/>
              <a:t>2012/5/27</a:t>
            </a:fld>
            <a:endParaRPr lang="zh-TW" altLang="en-US"/>
          </a:p>
        </p:txBody>
      </p:sp>
      <p:sp>
        <p:nvSpPr>
          <p:cNvPr id="8" name="頁尾版面配置區 7"/>
          <p:cNvSpPr>
            <a:spLocks noGrp="1"/>
          </p:cNvSpPr>
          <p:nvPr>
            <p:ph type="ftr" sz="quarter" idx="11"/>
          </p:nvPr>
        </p:nvSpPr>
        <p:spPr/>
        <p:txBody>
          <a:bodyPr/>
          <a:lstStyle>
            <a:extLst/>
          </a:lstStyle>
          <a:p>
            <a:endParaRPr lang="zh-TW" altLang="en-US"/>
          </a:p>
        </p:txBody>
      </p:sp>
      <p:sp>
        <p:nvSpPr>
          <p:cNvPr id="9" name="投影片編號版面配置區 8"/>
          <p:cNvSpPr>
            <a:spLocks noGrp="1"/>
          </p:cNvSpPr>
          <p:nvPr>
            <p:ph type="sldNum" sz="quarter" idx="12"/>
          </p:nvPr>
        </p:nvSpPr>
        <p:spPr/>
        <p:txBody>
          <a:bodyPr/>
          <a:lstStyle>
            <a:extLst/>
          </a:lstStyle>
          <a:p>
            <a:fld id="{73DA0BB7-265A-403C-9275-D587AB510EDC}"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extLst/>
          </a:lstStyle>
          <a:p>
            <a:fld id="{89C4D39E-4A37-494F-A1D8-DA50DA3B0FDA}" type="datetime1">
              <a:rPr lang="zh-TW" altLang="en-US" smtClean="0"/>
              <a:t>2012/5/27</a:t>
            </a:fld>
            <a:endParaRPr lang="zh-TW" altLang="en-US"/>
          </a:p>
        </p:txBody>
      </p:sp>
      <p:sp>
        <p:nvSpPr>
          <p:cNvPr id="4" name="頁尾版面配置區 3"/>
          <p:cNvSpPr>
            <a:spLocks noGrp="1"/>
          </p:cNvSpPr>
          <p:nvPr>
            <p:ph type="ftr" sz="quarter" idx="11"/>
          </p:nvPr>
        </p:nvSpPr>
        <p:spPr/>
        <p:txBody>
          <a:bodyPr/>
          <a:lstStyle>
            <a:extLst/>
          </a:lstStyle>
          <a:p>
            <a:endParaRPr lang="zh-TW" altLang="en-US"/>
          </a:p>
        </p:txBody>
      </p:sp>
      <p:sp>
        <p:nvSpPr>
          <p:cNvPr id="5" name="投影片編號版面配置區 4"/>
          <p:cNvSpPr>
            <a:spLocks noGrp="1"/>
          </p:cNvSpPr>
          <p:nvPr>
            <p:ph type="sldNum" sz="quarter" idx="12"/>
          </p:nvPr>
        </p:nvSpPr>
        <p:spPr/>
        <p:txBody>
          <a:bodyPr/>
          <a:lstStyle>
            <a:extLst/>
          </a:lstStyle>
          <a:p>
            <a:fld id="{73DA0BB7-265A-403C-9275-D587AB510EDC}"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7" name="圓角矩形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日期版面配置區 1"/>
          <p:cNvSpPr>
            <a:spLocks noGrp="1"/>
          </p:cNvSpPr>
          <p:nvPr>
            <p:ph type="dt" sz="half" idx="10"/>
          </p:nvPr>
        </p:nvSpPr>
        <p:spPr/>
        <p:txBody>
          <a:bodyPr/>
          <a:lstStyle>
            <a:extLst/>
          </a:lstStyle>
          <a:p>
            <a:fld id="{AC647512-7D03-4285-B447-380414BBAAF4}" type="datetime1">
              <a:rPr lang="zh-TW" altLang="en-US" smtClean="0"/>
              <a:t>2012/5/27</a:t>
            </a:fld>
            <a:endParaRPr lang="zh-TW" altLang="en-US"/>
          </a:p>
        </p:txBody>
      </p:sp>
      <p:sp>
        <p:nvSpPr>
          <p:cNvPr id="3" name="頁尾版面配置區 2"/>
          <p:cNvSpPr>
            <a:spLocks noGrp="1"/>
          </p:cNvSpPr>
          <p:nvPr>
            <p:ph type="ftr" sz="quarter" idx="11"/>
          </p:nvPr>
        </p:nvSpPr>
        <p:spPr/>
        <p:txBody>
          <a:bodyPr/>
          <a:lstStyle>
            <a:extLst/>
          </a:lstStyle>
          <a:p>
            <a:endParaRPr lang="zh-TW" altLang="en-US"/>
          </a:p>
        </p:txBody>
      </p:sp>
      <p:sp>
        <p:nvSpPr>
          <p:cNvPr id="4" name="投影片編號版面配置區 3"/>
          <p:cNvSpPr>
            <a:spLocks noGrp="1"/>
          </p:cNvSpPr>
          <p:nvPr>
            <p:ph type="sldNum" sz="quarter" idx="12"/>
          </p:nvPr>
        </p:nvSpPr>
        <p:spPr/>
        <p:txBody>
          <a:bodyPr/>
          <a:lstStyle>
            <a:extLst/>
          </a:lstStyle>
          <a:p>
            <a:fld id="{73DA0BB7-265A-403C-9275-D587AB510EDC}"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55493802-4E2F-4D17-9042-F43A14522E94}" type="datetime1">
              <a:rPr lang="zh-TW" altLang="en-US" smtClean="0"/>
              <a:t>2012/5/27</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73DA0BB7-265A-403C-9275-D587AB510EDC}"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5" name="圓角矩形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圓角化單一角落矩形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標題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3C406D57-E852-474C-945F-BD15A94AAC43}" type="datetime1">
              <a:rPr lang="zh-TW" altLang="en-US" smtClean="0"/>
              <a:t>2012/5/27</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73DA0BB7-265A-403C-9275-D587AB510EDC}" type="slidenum">
              <a:rPr lang="zh-TW" altLang="en-US" smtClean="0"/>
              <a:t>‹#›</a:t>
            </a:fld>
            <a:endParaRPr lang="zh-TW" altLang="en-US"/>
          </a:p>
        </p:txBody>
      </p:sp>
      <p:sp>
        <p:nvSpPr>
          <p:cNvPr id="3" name="圖片版面配置區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zh-TW" altLang="en-US" smtClean="0"/>
              <a:t>按一下圖示以新增圖片</a:t>
            </a:r>
            <a:endParaRPr kumimoji="0"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圓角矩形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圓角矩形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標題版面配置區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zh-TW" altLang="en-US" dirty="0" smtClean="0"/>
              <a:t>按一下以編輯母片標題樣式</a:t>
            </a:r>
            <a:endParaRPr kumimoji="0" lang="en-US" dirty="0"/>
          </a:p>
        </p:txBody>
      </p:sp>
      <p:sp>
        <p:nvSpPr>
          <p:cNvPr id="4" name="文字版面配置區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zh-TW" altLang="en-US" dirty="0" smtClean="0"/>
              <a:t>按一下以編輯母片文字樣式</a:t>
            </a:r>
          </a:p>
          <a:p>
            <a:pPr lvl="1" eaLnBrk="1" latinLnBrk="0" hangingPunct="1"/>
            <a:r>
              <a:rPr kumimoji="0" lang="zh-TW" altLang="en-US" dirty="0" smtClean="0"/>
              <a:t>第二層</a:t>
            </a:r>
          </a:p>
          <a:p>
            <a:pPr lvl="2" eaLnBrk="1" latinLnBrk="0" hangingPunct="1"/>
            <a:r>
              <a:rPr kumimoji="0" lang="zh-TW" altLang="en-US" dirty="0" smtClean="0"/>
              <a:t>第三層</a:t>
            </a:r>
          </a:p>
          <a:p>
            <a:pPr lvl="3" eaLnBrk="1" latinLnBrk="0" hangingPunct="1"/>
            <a:r>
              <a:rPr kumimoji="0" lang="zh-TW" altLang="en-US" dirty="0" smtClean="0"/>
              <a:t>第四層</a:t>
            </a:r>
          </a:p>
          <a:p>
            <a:pPr lvl="4" eaLnBrk="1" latinLnBrk="0" hangingPunct="1"/>
            <a:r>
              <a:rPr kumimoji="0" lang="zh-TW" altLang="en-US" dirty="0" smtClean="0"/>
              <a:t>第五層</a:t>
            </a:r>
            <a:endParaRPr kumimoji="0" lang="en-US" dirty="0"/>
          </a:p>
        </p:txBody>
      </p:sp>
      <p:sp>
        <p:nvSpPr>
          <p:cNvPr id="25" name="日期版面配置區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3A65DC00-E738-46E4-AAF5-7D155909A280}" type="datetime1">
              <a:rPr lang="zh-TW" altLang="en-US" smtClean="0"/>
              <a:t>2012/5/27</a:t>
            </a:fld>
            <a:endParaRPr lang="zh-TW" altLang="en-US"/>
          </a:p>
        </p:txBody>
      </p:sp>
      <p:sp>
        <p:nvSpPr>
          <p:cNvPr id="18" name="頁尾版面配置區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zh-TW" altLang="en-US"/>
          </a:p>
        </p:txBody>
      </p:sp>
      <p:sp>
        <p:nvSpPr>
          <p:cNvPr id="5" name="投影片編號版面配置區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3DA0BB7-265A-403C-9275-D587AB510EDC}"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4.png"/><Relationship Id="rId5" Type="http://schemas.openxmlformats.org/officeDocument/2006/relationships/image" Target="../media/image16.jpeg"/><Relationship Id="rId10" Type="http://schemas.openxmlformats.org/officeDocument/2006/relationships/image" Target="../media/image23.png"/><Relationship Id="rId4" Type="http://schemas.openxmlformats.org/officeDocument/2006/relationships/image" Target="../media/image15.jpeg"/><Relationship Id="rId9"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722376" y="620688"/>
            <a:ext cx="7772400" cy="3028318"/>
          </a:xfrm>
        </p:spPr>
        <p:txBody>
          <a:bodyPr anchor="ctr">
            <a:noAutofit/>
          </a:bodyPr>
          <a:lstStyle/>
          <a:p>
            <a:pPr algn="l"/>
            <a:r>
              <a:rPr lang="en-US" altLang="zh-TW" sz="3600" dirty="0" err="1" smtClean="0">
                <a:latin typeface="+mj-ea"/>
              </a:rPr>
              <a:t>TEXplorer</a:t>
            </a:r>
            <a:r>
              <a:rPr lang="en-US" altLang="zh-TW" sz="3600" dirty="0">
                <a:latin typeface="+mj-ea"/>
              </a:rPr>
              <a:t>: </a:t>
            </a:r>
            <a:r>
              <a:rPr lang="en-US" altLang="zh-TW" sz="3600" dirty="0" smtClean="0">
                <a:latin typeface="+mj-ea"/>
              </a:rPr>
              <a:t/>
            </a:r>
            <a:br>
              <a:rPr lang="en-US" altLang="zh-TW" sz="3600" dirty="0" smtClean="0">
                <a:latin typeface="+mj-ea"/>
              </a:rPr>
            </a:br>
            <a:r>
              <a:rPr lang="en-US" altLang="zh-TW" sz="3600" dirty="0" smtClean="0">
                <a:latin typeface="+mj-ea"/>
              </a:rPr>
              <a:t>Keyword-based </a:t>
            </a:r>
            <a:r>
              <a:rPr lang="en-US" altLang="zh-TW" sz="3600" dirty="0">
                <a:latin typeface="+mj-ea"/>
              </a:rPr>
              <a:t>Object </a:t>
            </a:r>
            <a:r>
              <a:rPr lang="en-US" altLang="zh-TW" sz="3600" dirty="0" smtClean="0">
                <a:latin typeface="+mj-ea"/>
              </a:rPr>
              <a:t>Search and Exploration in Multidimensional </a:t>
            </a:r>
            <a:r>
              <a:rPr lang="en-US" altLang="zh-TW" sz="3600" dirty="0">
                <a:latin typeface="+mj-ea"/>
              </a:rPr>
              <a:t>Text Databases</a:t>
            </a:r>
            <a:endParaRPr lang="zh-TW" altLang="en-US" sz="3600" dirty="0">
              <a:latin typeface="+mj-ea"/>
            </a:endParaRPr>
          </a:p>
        </p:txBody>
      </p:sp>
      <p:sp>
        <p:nvSpPr>
          <p:cNvPr id="3" name="副標題 2"/>
          <p:cNvSpPr>
            <a:spLocks noGrp="1"/>
          </p:cNvSpPr>
          <p:nvPr>
            <p:ph type="subTitle" idx="1"/>
          </p:nvPr>
        </p:nvSpPr>
        <p:spPr>
          <a:xfrm>
            <a:off x="722376" y="3685032"/>
            <a:ext cx="7772400" cy="2120232"/>
          </a:xfrm>
        </p:spPr>
        <p:txBody>
          <a:bodyPr anchor="ctr">
            <a:normAutofit/>
          </a:bodyPr>
          <a:lstStyle/>
          <a:p>
            <a:pPr algn="l"/>
            <a:r>
              <a:rPr lang="en-US" altLang="zh-TW" b="1" dirty="0">
                <a:cs typeface="Times New Roman" pitchFamily="18" charset="0"/>
              </a:rPr>
              <a:t>Date: </a:t>
            </a:r>
            <a:r>
              <a:rPr lang="en-US" altLang="zh-TW" b="1" dirty="0" smtClean="0">
                <a:cs typeface="Times New Roman" pitchFamily="18" charset="0"/>
              </a:rPr>
              <a:t>2012/05/14</a:t>
            </a:r>
            <a:endParaRPr lang="en-US" altLang="zh-TW" b="1" dirty="0">
              <a:cs typeface="Times New Roman" pitchFamily="18" charset="0"/>
            </a:endParaRPr>
          </a:p>
          <a:p>
            <a:pPr algn="l"/>
            <a:r>
              <a:rPr lang="en-US" altLang="zh-TW" b="1" dirty="0">
                <a:cs typeface="Times New Roman" pitchFamily="18" charset="0"/>
              </a:rPr>
              <a:t>Source: Bo Zhao et. al (CIKM’11)</a:t>
            </a:r>
          </a:p>
          <a:p>
            <a:pPr algn="l"/>
            <a:r>
              <a:rPr lang="en-US" altLang="zh-TW" b="1" dirty="0">
                <a:cs typeface="Times New Roman" pitchFamily="18" charset="0"/>
              </a:rPr>
              <a:t>Speaker: </a:t>
            </a:r>
            <a:r>
              <a:rPr lang="en-US" altLang="zh-TW" b="1" dirty="0" err="1">
                <a:cs typeface="Times New Roman" pitchFamily="18" charset="0"/>
              </a:rPr>
              <a:t>Chiang,guang</a:t>
            </a:r>
            <a:r>
              <a:rPr lang="en-US" altLang="zh-TW" b="1" dirty="0">
                <a:cs typeface="Times New Roman" pitchFamily="18" charset="0"/>
              </a:rPr>
              <a:t>-ting</a:t>
            </a:r>
          </a:p>
          <a:p>
            <a:pPr algn="l"/>
            <a:r>
              <a:rPr lang="en-US" altLang="zh-TW" b="1" dirty="0">
                <a:cs typeface="Times New Roman" pitchFamily="18" charset="0"/>
              </a:rPr>
              <a:t>Advisor: Dr. </a:t>
            </a:r>
            <a:r>
              <a:rPr lang="en-US" altLang="zh-TW" b="1" dirty="0" err="1">
                <a:cs typeface="Times New Roman" pitchFamily="18" charset="0"/>
              </a:rPr>
              <a:t>Koh</a:t>
            </a:r>
            <a:r>
              <a:rPr lang="en-US" altLang="zh-TW" b="1" dirty="0">
                <a:cs typeface="Times New Roman" pitchFamily="18" charset="0"/>
              </a:rPr>
              <a:t>. </a:t>
            </a:r>
            <a:r>
              <a:rPr lang="en-US" altLang="zh-TW" b="1" dirty="0" err="1" smtClean="0">
                <a:cs typeface="Times New Roman" pitchFamily="18" charset="0"/>
              </a:rPr>
              <a:t>Jia</a:t>
            </a:r>
            <a:r>
              <a:rPr lang="en-US" altLang="zh-TW" b="1" dirty="0" smtClean="0">
                <a:cs typeface="Times New Roman" pitchFamily="18" charset="0"/>
              </a:rPr>
              <a:t>-ling</a:t>
            </a:r>
            <a:endParaRPr lang="en-US" altLang="zh-TW" b="1" dirty="0">
              <a:cs typeface="Times New Roman" pitchFamily="18" charset="0"/>
            </a:endParaRPr>
          </a:p>
          <a:p>
            <a:endParaRPr lang="zh-TW" altLang="en-US" dirty="0"/>
          </a:p>
        </p:txBody>
      </p:sp>
      <p:sp>
        <p:nvSpPr>
          <p:cNvPr id="4" name="日期版面配置區 3"/>
          <p:cNvSpPr>
            <a:spLocks noGrp="1"/>
          </p:cNvSpPr>
          <p:nvPr>
            <p:ph type="dt" sz="half" idx="10"/>
          </p:nvPr>
        </p:nvSpPr>
        <p:spPr/>
        <p:txBody>
          <a:bodyPr/>
          <a:lstStyle/>
          <a:p>
            <a:fld id="{558B3E94-2345-4DEB-81BF-C2CA663C3414}" type="datetime1">
              <a:rPr lang="zh-TW" altLang="en-US" smtClean="0"/>
              <a:t>2012/5/27</a:t>
            </a:fld>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t>1</a:t>
            </a:fld>
            <a:endParaRPr lang="zh-TW" altLang="en-US"/>
          </a:p>
        </p:txBody>
      </p:sp>
      <p:pic>
        <p:nvPicPr>
          <p:cNvPr id="1030" name="Picture 6" descr="centang, check, checklist, equiry, list, poll, task, test, todo, write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4351514"/>
            <a:ext cx="1495332" cy="149533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6" name="Picture 2" descr="find, magnifying glass, search, zoom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129" y="4359170"/>
            <a:ext cx="1030611" cy="103061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0306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a:xfrm>
            <a:off x="3712536" y="6093296"/>
            <a:ext cx="2286000" cy="365125"/>
          </a:xfrm>
        </p:spPr>
        <p:txBody>
          <a:bodyPr/>
          <a:lstStyle/>
          <a:p>
            <a:fld id="{0A3A144F-C431-45D8-A5A1-65EE74A9767D}" type="datetime1">
              <a:rPr lang="zh-TW" altLang="en-US" smtClean="0"/>
              <a:t>2012/5/27</a:t>
            </a:fld>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t>10</a:t>
            </a:fld>
            <a:endParaRPr lang="zh-TW"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196" y="627832"/>
            <a:ext cx="4857750" cy="8763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196" y="1700808"/>
            <a:ext cx="2895600" cy="5810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196" y="2442989"/>
            <a:ext cx="3667125" cy="523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文字方塊 6"/>
          <p:cNvSpPr txBox="1"/>
          <p:nvPr/>
        </p:nvSpPr>
        <p:spPr>
          <a:xfrm>
            <a:off x="5940152" y="620688"/>
            <a:ext cx="2592288" cy="646331"/>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r>
              <a:rPr lang="en-US" altLang="zh-TW" dirty="0" smtClean="0"/>
              <a:t>q=“game”, “playing”</a:t>
            </a:r>
          </a:p>
          <a:p>
            <a:r>
              <a:rPr lang="en-US" altLang="zh-TW" dirty="0" smtClean="0"/>
              <a:t>C=</a:t>
            </a:r>
            <a:r>
              <a:rPr lang="en-US" altLang="zh-TW" dirty="0"/>
              <a:t> </a:t>
            </a:r>
            <a:r>
              <a:rPr lang="en-US" altLang="zh-TW" dirty="0" smtClean="0"/>
              <a:t>“16’0 LED”</a:t>
            </a:r>
            <a:endParaRPr lang="zh-TW" altLang="en-US" dirty="0"/>
          </a:p>
        </p:txBody>
      </p:sp>
      <p:graphicFrame>
        <p:nvGraphicFramePr>
          <p:cNvPr id="8" name="表格 7"/>
          <p:cNvGraphicFramePr>
            <a:graphicFrameLocks noGrp="1"/>
          </p:cNvGraphicFramePr>
          <p:nvPr>
            <p:extLst>
              <p:ext uri="{D42A27DB-BD31-4B8C-83A1-F6EECF244321}">
                <p14:modId xmlns:p14="http://schemas.microsoft.com/office/powerpoint/2010/main" val="1966566071"/>
              </p:ext>
            </p:extLst>
          </p:nvPr>
        </p:nvGraphicFramePr>
        <p:xfrm>
          <a:off x="5940147" y="1447250"/>
          <a:ext cx="2448276" cy="1005840"/>
        </p:xfrm>
        <a:graphic>
          <a:graphicData uri="http://schemas.openxmlformats.org/drawingml/2006/table">
            <a:tbl>
              <a:tblPr firstRow="1" bandRow="1">
                <a:tableStyleId>{5C22544A-7EE6-4342-B048-85BDC9FD1C3A}</a:tableStyleId>
              </a:tblPr>
              <a:tblGrid>
                <a:gridCol w="1224138"/>
                <a:gridCol w="1224138"/>
              </a:tblGrid>
              <a:tr h="268141">
                <a:tc gridSpan="2">
                  <a:txBody>
                    <a:bodyPr/>
                    <a:lstStyle/>
                    <a:p>
                      <a:pPr algn="ctr"/>
                      <a:r>
                        <a:rPr lang="en-US" altLang="zh-TW" dirty="0" smtClean="0"/>
                        <a:t>SCREEN</a:t>
                      </a:r>
                      <a:endParaRPr lang="zh-TW" altLang="en-US" dirty="0"/>
                    </a:p>
                  </a:txBody>
                  <a:tcPr/>
                </a:tc>
                <a:tc hMerge="1">
                  <a:txBody>
                    <a:bodyPr/>
                    <a:lstStyle/>
                    <a:p>
                      <a:endParaRPr lang="zh-TW" altLang="en-US" dirty="0"/>
                    </a:p>
                  </a:txBody>
                  <a:tcPr/>
                </a:tc>
              </a:tr>
              <a:tr h="463378">
                <a:tc>
                  <a:txBody>
                    <a:bodyPr/>
                    <a:lstStyle/>
                    <a:p>
                      <a:r>
                        <a:rPr lang="en-US" altLang="zh-TW" dirty="0" smtClean="0"/>
                        <a:t>16’0 LED</a:t>
                      </a:r>
                      <a:endParaRPr lang="zh-TW" altLang="en-US" dirty="0"/>
                    </a:p>
                  </a:txBody>
                  <a:tcPr/>
                </a:tc>
                <a:tc>
                  <a:txBody>
                    <a:bodyPr/>
                    <a:lstStyle/>
                    <a:p>
                      <a:r>
                        <a:rPr lang="en-US" altLang="zh-TW" dirty="0" smtClean="0"/>
                        <a:t>d1,d2,d3,d4,d5</a:t>
                      </a:r>
                      <a:endParaRPr lang="zh-TW" altLang="en-US" dirty="0"/>
                    </a:p>
                  </a:txBody>
                  <a:tcPr/>
                </a:tc>
              </a:tr>
            </a:tbl>
          </a:graphicData>
        </a:graphic>
      </p:graphicFrame>
      <p:graphicFrame>
        <p:nvGraphicFramePr>
          <p:cNvPr id="13" name="表格 12"/>
          <p:cNvGraphicFramePr>
            <a:graphicFrameLocks noGrp="1"/>
          </p:cNvGraphicFramePr>
          <p:nvPr>
            <p:extLst>
              <p:ext uri="{D42A27DB-BD31-4B8C-83A1-F6EECF244321}">
                <p14:modId xmlns:p14="http://schemas.microsoft.com/office/powerpoint/2010/main" val="1073992168"/>
              </p:ext>
            </p:extLst>
          </p:nvPr>
        </p:nvGraphicFramePr>
        <p:xfrm>
          <a:off x="5940152" y="2636912"/>
          <a:ext cx="2448272" cy="1502396"/>
        </p:xfrm>
        <a:graphic>
          <a:graphicData uri="http://schemas.openxmlformats.org/drawingml/2006/table">
            <a:tbl>
              <a:tblPr firstRow="1" bandRow="1">
                <a:tableStyleId>{5C22544A-7EE6-4342-B048-85BDC9FD1C3A}</a:tableStyleId>
              </a:tblPr>
              <a:tblGrid>
                <a:gridCol w="1224136"/>
                <a:gridCol w="1224136"/>
              </a:tblGrid>
              <a:tr h="361296">
                <a:tc gridSpan="2">
                  <a:txBody>
                    <a:bodyPr/>
                    <a:lstStyle/>
                    <a:p>
                      <a:pPr algn="ctr"/>
                      <a:r>
                        <a:rPr lang="en-US" altLang="zh-TW" dirty="0" smtClean="0"/>
                        <a:t>BREND</a:t>
                      </a:r>
                      <a:endParaRPr lang="zh-TW" altLang="en-US" dirty="0"/>
                    </a:p>
                  </a:txBody>
                  <a:tcPr/>
                </a:tc>
                <a:tc hMerge="1">
                  <a:txBody>
                    <a:bodyPr/>
                    <a:lstStyle/>
                    <a:p>
                      <a:endParaRPr lang="zh-TW" altLang="en-US" dirty="0"/>
                    </a:p>
                  </a:txBody>
                  <a:tcPr/>
                </a:tc>
              </a:tr>
              <a:tr h="361296">
                <a:tc>
                  <a:txBody>
                    <a:bodyPr/>
                    <a:lstStyle/>
                    <a:p>
                      <a:r>
                        <a:rPr lang="en-US" altLang="zh-TW" dirty="0" smtClean="0"/>
                        <a:t>DELL</a:t>
                      </a:r>
                      <a:endParaRPr lang="zh-TW" altLang="en-US" dirty="0"/>
                    </a:p>
                  </a:txBody>
                  <a:tcPr/>
                </a:tc>
                <a:tc>
                  <a:txBody>
                    <a:bodyPr/>
                    <a:lstStyle/>
                    <a:p>
                      <a:r>
                        <a:rPr lang="en-US" altLang="zh-TW" dirty="0" smtClean="0"/>
                        <a:t>d1,d2</a:t>
                      </a:r>
                      <a:endParaRPr lang="zh-TW" altLang="en-US" dirty="0"/>
                    </a:p>
                  </a:txBody>
                  <a:tcPr/>
                </a:tc>
              </a:tr>
              <a:tr h="3854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HP</a:t>
                      </a:r>
                      <a:endParaRPr lang="zh-TW" altLang="en-US" dirty="0" smtClean="0"/>
                    </a:p>
                  </a:txBody>
                  <a:tcPr/>
                </a:tc>
                <a:tc>
                  <a:txBody>
                    <a:bodyPr/>
                    <a:lstStyle/>
                    <a:p>
                      <a:r>
                        <a:rPr lang="en-US" altLang="zh-TW" dirty="0" smtClean="0"/>
                        <a:t>d3</a:t>
                      </a:r>
                      <a:endParaRPr lang="zh-TW" altLang="en-US" dirty="0"/>
                    </a:p>
                  </a:txBody>
                  <a:tcPr/>
                </a:tc>
              </a:tr>
              <a:tr h="3854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err="1" smtClean="0"/>
                        <a:t>acer</a:t>
                      </a:r>
                      <a:endParaRPr lang="zh-TW" altLang="en-US" dirty="0" smtClean="0"/>
                    </a:p>
                  </a:txBody>
                  <a:tcPr/>
                </a:tc>
                <a:tc>
                  <a:txBody>
                    <a:bodyPr/>
                    <a:lstStyle/>
                    <a:p>
                      <a:r>
                        <a:rPr lang="en-US" altLang="zh-TW" dirty="0" smtClean="0"/>
                        <a:t>d4,d5</a:t>
                      </a:r>
                      <a:endParaRPr lang="zh-TW" altLang="en-US" dirty="0"/>
                    </a:p>
                  </a:txBody>
                  <a:tcPr/>
                </a:tc>
              </a:tr>
            </a:tbl>
          </a:graphicData>
        </a:graphic>
      </p:graphicFrame>
      <mc:AlternateContent xmlns:mc="http://schemas.openxmlformats.org/markup-compatibility/2006" xmlns:a14="http://schemas.microsoft.com/office/drawing/2010/main">
        <mc:Choice Requires="a14">
          <p:sp>
            <p:nvSpPr>
              <p:cNvPr id="9" name="文字方塊 8"/>
              <p:cNvSpPr txBox="1"/>
              <p:nvPr/>
            </p:nvSpPr>
            <p:spPr>
              <a:xfrm>
                <a:off x="452196" y="2996952"/>
                <a:ext cx="4902050" cy="2278829"/>
              </a:xfrm>
              <a:prstGeom prst="rect">
                <a:avLst/>
              </a:prstGeom>
              <a:noFill/>
            </p:spPr>
            <p:txBody>
              <a:bodyPr wrap="square" rtlCol="0">
                <a:spAutoFit/>
              </a:bodyPr>
              <a:lstStyle/>
              <a:p>
                <a:r>
                  <a:rPr lang="en-US" altLang="zh-TW" dirty="0" smtClean="0"/>
                  <a:t>Rel(</a:t>
                </a:r>
                <a:r>
                  <a:rPr lang="en-US" altLang="zh-TW" dirty="0" err="1" smtClean="0"/>
                  <a:t>q,C</a:t>
                </a:r>
                <a:r>
                  <a:rPr lang="en-US" altLang="zh-TW" dirty="0" smtClean="0"/>
                  <a:t>)=</a:t>
                </a:r>
                <a14:m>
                  <m:oMath xmlns:m="http://schemas.openxmlformats.org/officeDocument/2006/math">
                    <m:f>
                      <m:fPr>
                        <m:ctrlPr>
                          <a:rPr lang="en-US" altLang="zh-TW" i="1" smtClean="0">
                            <a:latin typeface="Cambria Math"/>
                          </a:rPr>
                        </m:ctrlPr>
                      </m:fPr>
                      <m:num>
                        <m:r>
                          <a:rPr lang="en-US" altLang="zh-TW" b="0" i="1" smtClean="0">
                            <a:latin typeface="Cambria Math"/>
                          </a:rPr>
                          <m:t>1</m:t>
                        </m:r>
                      </m:num>
                      <m:den>
                        <m:r>
                          <a:rPr lang="en-US" altLang="zh-TW" b="0" i="1" smtClean="0">
                            <a:latin typeface="Cambria Math"/>
                          </a:rPr>
                          <m:t>5</m:t>
                        </m:r>
                      </m:den>
                    </m:f>
                    <m:r>
                      <a:rPr lang="en-US" altLang="zh-TW" b="0" i="1" smtClean="0">
                        <a:latin typeface="Cambria Math"/>
                      </a:rPr>
                      <m:t>∗</m:t>
                    </m:r>
                    <m:d>
                      <m:dPr>
                        <m:ctrlPr>
                          <a:rPr lang="en-US" altLang="zh-TW" b="0" i="1" smtClean="0">
                            <a:latin typeface="Cambria Math"/>
                          </a:rPr>
                        </m:ctrlPr>
                      </m:dPr>
                      <m:e>
                        <m:r>
                          <a:rPr lang="en-US" altLang="zh-TW" b="0" i="1" smtClean="0">
                            <a:latin typeface="Cambria Math"/>
                          </a:rPr>
                          <m:t>𝑟𝑒𝑙</m:t>
                        </m:r>
                        <m:d>
                          <m:dPr>
                            <m:ctrlPr>
                              <a:rPr lang="en-US" altLang="zh-TW" b="0" i="1" smtClean="0">
                                <a:latin typeface="Cambria Math"/>
                              </a:rPr>
                            </m:ctrlPr>
                          </m:dPr>
                          <m:e>
                            <m:r>
                              <a:rPr lang="en-US" altLang="zh-TW" b="0" i="1" smtClean="0">
                                <a:latin typeface="Cambria Math"/>
                              </a:rPr>
                              <m:t>𝑞</m:t>
                            </m:r>
                            <m:r>
                              <a:rPr lang="en-US" altLang="zh-TW" b="0" i="1" smtClean="0">
                                <a:latin typeface="Cambria Math"/>
                              </a:rPr>
                              <m:t>,</m:t>
                            </m:r>
                            <m:r>
                              <a:rPr lang="en-US" altLang="zh-TW" b="0" i="1" smtClean="0">
                                <a:latin typeface="Cambria Math"/>
                              </a:rPr>
                              <m:t>𝑑</m:t>
                            </m:r>
                            <m:r>
                              <a:rPr lang="en-US" altLang="zh-TW" b="0" i="1" smtClean="0">
                                <a:latin typeface="Cambria Math"/>
                              </a:rPr>
                              <m:t>1</m:t>
                            </m:r>
                          </m:e>
                        </m:d>
                        <m:r>
                          <a:rPr lang="en-US" altLang="zh-TW" b="0" i="1" smtClean="0">
                            <a:latin typeface="Cambria Math"/>
                          </a:rPr>
                          <m:t>+</m:t>
                        </m:r>
                        <m:r>
                          <a:rPr lang="en-US" altLang="zh-TW" b="0" i="1" smtClean="0">
                            <a:latin typeface="Cambria Math"/>
                          </a:rPr>
                          <m:t>𝑟𝑒𝑙</m:t>
                        </m:r>
                        <m:d>
                          <m:dPr>
                            <m:ctrlPr>
                              <a:rPr lang="en-US" altLang="zh-TW" b="0" i="1" smtClean="0">
                                <a:latin typeface="Cambria Math"/>
                              </a:rPr>
                            </m:ctrlPr>
                          </m:dPr>
                          <m:e>
                            <m:r>
                              <a:rPr lang="en-US" altLang="zh-TW" b="0" i="1" smtClean="0">
                                <a:latin typeface="Cambria Math"/>
                              </a:rPr>
                              <m:t>𝑞</m:t>
                            </m:r>
                            <m:r>
                              <a:rPr lang="en-US" altLang="zh-TW" b="0" i="1" smtClean="0">
                                <a:latin typeface="Cambria Math"/>
                              </a:rPr>
                              <m:t>,</m:t>
                            </m:r>
                            <m:r>
                              <a:rPr lang="en-US" altLang="zh-TW" b="0" i="1" smtClean="0">
                                <a:latin typeface="Cambria Math"/>
                              </a:rPr>
                              <m:t>𝑑</m:t>
                            </m:r>
                            <m:r>
                              <a:rPr lang="en-US" altLang="zh-TW" b="0" i="1" smtClean="0">
                                <a:latin typeface="Cambria Math"/>
                              </a:rPr>
                              <m:t>2</m:t>
                            </m:r>
                          </m:e>
                        </m:d>
                        <m:r>
                          <a:rPr lang="en-US" altLang="zh-TW" b="0" i="1" smtClean="0">
                            <a:latin typeface="Cambria Math"/>
                          </a:rPr>
                          <m:t>+…</m:t>
                        </m:r>
                      </m:e>
                    </m:d>
                  </m:oMath>
                </a14:m>
                <a:endParaRPr lang="en-US" altLang="zh-TW" b="0" dirty="0" smtClean="0"/>
              </a:p>
              <a:p>
                <a:r>
                  <a:rPr lang="en-US" altLang="zh-TW" dirty="0" err="1" smtClean="0"/>
                  <a:t>rel</a:t>
                </a:r>
                <a:r>
                  <a:rPr lang="en-US" altLang="zh-TW" dirty="0" smtClean="0"/>
                  <a:t>(q,d1)=</a:t>
                </a:r>
                <a14:m>
                  <m:oMath xmlns:m="http://schemas.openxmlformats.org/officeDocument/2006/math">
                    <m:sSub>
                      <m:sSubPr>
                        <m:ctrlPr>
                          <a:rPr lang="en-US" altLang="zh-TW" i="1" smtClean="0">
                            <a:latin typeface="Cambria Math"/>
                          </a:rPr>
                        </m:ctrlPr>
                      </m:sSubPr>
                      <m:e>
                        <m:r>
                          <a:rPr lang="en-US" altLang="zh-TW" b="0" i="1" smtClean="0">
                            <a:latin typeface="Cambria Math"/>
                          </a:rPr>
                          <m:t>𝐼𝐷𝐹</m:t>
                        </m:r>
                      </m:e>
                      <m:sub>
                        <m:r>
                          <a:rPr lang="en-US" altLang="zh-TW" b="0" i="1" smtClean="0">
                            <a:latin typeface="Cambria Math"/>
                          </a:rPr>
                          <m:t>𝑔𝑎𝑚𝑒</m:t>
                        </m:r>
                      </m:sub>
                    </m:sSub>
                    <m:r>
                      <a:rPr lang="en-US" altLang="zh-TW" b="0" i="1" smtClean="0">
                        <a:latin typeface="Cambria Math"/>
                      </a:rPr>
                      <m:t>∗</m:t>
                    </m:r>
                    <m:sSub>
                      <m:sSubPr>
                        <m:ctrlPr>
                          <a:rPr lang="en-US" altLang="zh-TW" b="0" i="1" smtClean="0">
                            <a:latin typeface="Cambria Math"/>
                          </a:rPr>
                        </m:ctrlPr>
                      </m:sSubPr>
                      <m:e>
                        <m:r>
                          <a:rPr lang="en-US" altLang="zh-TW" b="0" i="1" smtClean="0">
                            <a:latin typeface="Cambria Math"/>
                          </a:rPr>
                          <m:t>𝑇𝐹𝑊</m:t>
                        </m:r>
                      </m:e>
                      <m:sub>
                        <m:r>
                          <a:rPr lang="en-US" altLang="zh-TW" b="0" i="1" smtClean="0">
                            <a:latin typeface="Cambria Math"/>
                          </a:rPr>
                          <m:t>𝑔𝑎𝑚𝑒</m:t>
                        </m:r>
                      </m:sub>
                    </m:sSub>
                    <m:r>
                      <a:rPr lang="en-US" altLang="zh-TW" b="0" i="1" smtClean="0">
                        <a:latin typeface="Cambria Math"/>
                      </a:rPr>
                      <m:t>∗</m:t>
                    </m:r>
                    <m:sSub>
                      <m:sSubPr>
                        <m:ctrlPr>
                          <a:rPr lang="en-US" altLang="zh-TW" b="0" i="1" smtClean="0">
                            <a:latin typeface="Cambria Math"/>
                          </a:rPr>
                        </m:ctrlPr>
                      </m:sSubPr>
                      <m:e>
                        <m:r>
                          <a:rPr lang="en-US" altLang="zh-TW" b="0" i="1" smtClean="0">
                            <a:latin typeface="Cambria Math"/>
                          </a:rPr>
                          <m:t>𝑄𝑇𝑊</m:t>
                        </m:r>
                      </m:e>
                      <m:sub>
                        <m:r>
                          <a:rPr lang="en-US" altLang="zh-TW" b="0" i="1" smtClean="0">
                            <a:latin typeface="Cambria Math"/>
                          </a:rPr>
                          <m:t>𝑔𝑎𝑚𝑒</m:t>
                        </m:r>
                      </m:sub>
                    </m:sSub>
                  </m:oMath>
                </a14:m>
                <a:r>
                  <a:rPr lang="en-US" altLang="zh-TW" dirty="0" smtClean="0"/>
                  <a:t>+</a:t>
                </a:r>
              </a:p>
              <a:p>
                <a:pPr/>
                <a14:m>
                  <m:oMathPara xmlns:m="http://schemas.openxmlformats.org/officeDocument/2006/math">
                    <m:oMathParaPr>
                      <m:jc m:val="centerGroup"/>
                    </m:oMathParaPr>
                    <m:oMath xmlns:m="http://schemas.openxmlformats.org/officeDocument/2006/math">
                      <m:sSub>
                        <m:sSubPr>
                          <m:ctrlPr>
                            <a:rPr lang="en-US" altLang="zh-TW" i="1">
                              <a:latin typeface="Cambria Math"/>
                            </a:rPr>
                          </m:ctrlPr>
                        </m:sSubPr>
                        <m:e>
                          <m:r>
                            <a:rPr lang="en-US" altLang="zh-TW" i="1">
                              <a:latin typeface="Cambria Math"/>
                            </a:rPr>
                            <m:t>𝐼𝐷𝐹</m:t>
                          </m:r>
                        </m:e>
                        <m:sub>
                          <m:r>
                            <a:rPr lang="en-US" altLang="zh-TW" b="0" i="1" smtClean="0">
                              <a:latin typeface="Cambria Math"/>
                            </a:rPr>
                            <m:t>𝑝𝑙𝑎𝑦𝑖𝑛𝑔</m:t>
                          </m:r>
                        </m:sub>
                      </m:sSub>
                      <m:r>
                        <a:rPr lang="en-US" altLang="zh-TW" i="1">
                          <a:latin typeface="Cambria Math"/>
                        </a:rPr>
                        <m:t>∗</m:t>
                      </m:r>
                      <m:sSub>
                        <m:sSubPr>
                          <m:ctrlPr>
                            <a:rPr lang="en-US" altLang="zh-TW" i="1">
                              <a:latin typeface="Cambria Math"/>
                            </a:rPr>
                          </m:ctrlPr>
                        </m:sSubPr>
                        <m:e>
                          <m:r>
                            <a:rPr lang="en-US" altLang="zh-TW" i="1">
                              <a:latin typeface="Cambria Math"/>
                            </a:rPr>
                            <m:t>𝑇𝐹𝑊</m:t>
                          </m:r>
                        </m:e>
                        <m:sub>
                          <m:r>
                            <a:rPr lang="en-US" altLang="zh-TW" i="1">
                              <a:latin typeface="Cambria Math"/>
                            </a:rPr>
                            <m:t>𝑝𝑙𝑎𝑦𝑖𝑛𝑔</m:t>
                          </m:r>
                        </m:sub>
                      </m:sSub>
                      <m:r>
                        <a:rPr lang="en-US" altLang="zh-TW" i="1">
                          <a:latin typeface="Cambria Math"/>
                        </a:rPr>
                        <m:t>∗</m:t>
                      </m:r>
                      <m:sSub>
                        <m:sSubPr>
                          <m:ctrlPr>
                            <a:rPr lang="en-US" altLang="zh-TW" i="1">
                              <a:latin typeface="Cambria Math"/>
                            </a:rPr>
                          </m:ctrlPr>
                        </m:sSubPr>
                        <m:e>
                          <m:r>
                            <a:rPr lang="en-US" altLang="zh-TW" i="1">
                              <a:latin typeface="Cambria Math"/>
                            </a:rPr>
                            <m:t>𝑄𝑇𝑊</m:t>
                          </m:r>
                        </m:e>
                        <m:sub>
                          <m:r>
                            <a:rPr lang="en-US" altLang="zh-TW" i="1">
                              <a:latin typeface="Cambria Math"/>
                            </a:rPr>
                            <m:t>𝑝𝑙𝑎𝑦𝑖𝑛𝑔</m:t>
                          </m:r>
                        </m:sub>
                      </m:sSub>
                    </m:oMath>
                  </m:oMathPara>
                </a14:m>
                <a:endParaRPr lang="en-US" altLang="zh-TW" dirty="0" smtClean="0"/>
              </a:p>
              <a:p>
                <a:r>
                  <a:rPr lang="en-US" altLang="zh-TW" dirty="0" smtClean="0"/>
                  <a:t>=</a:t>
                </a:r>
                <a14:m>
                  <m:oMath xmlns:m="http://schemas.openxmlformats.org/officeDocument/2006/math">
                    <m:func>
                      <m:funcPr>
                        <m:ctrlPr>
                          <a:rPr lang="en-US" altLang="zh-TW" i="1" smtClean="0">
                            <a:latin typeface="Cambria Math"/>
                          </a:rPr>
                        </m:ctrlPr>
                      </m:funcPr>
                      <m:fName>
                        <m:r>
                          <m:rPr>
                            <m:sty m:val="p"/>
                          </m:rPr>
                          <a:rPr lang="en-US" altLang="zh-TW" i="0" smtClean="0">
                            <a:latin typeface="Cambria Math"/>
                          </a:rPr>
                          <m:t>log</m:t>
                        </m:r>
                      </m:fName>
                      <m:e>
                        <m:f>
                          <m:fPr>
                            <m:ctrlPr>
                              <a:rPr lang="en-US" altLang="zh-TW" i="1" smtClean="0">
                                <a:latin typeface="Cambria Math"/>
                              </a:rPr>
                            </m:ctrlPr>
                          </m:fPr>
                          <m:num>
                            <m:r>
                              <a:rPr lang="en-US" altLang="zh-TW" b="0" i="1" smtClean="0">
                                <a:latin typeface="Cambria Math"/>
                              </a:rPr>
                              <m:t>5</m:t>
                            </m:r>
                          </m:num>
                          <m:den>
                            <m:r>
                              <a:rPr lang="en-US" altLang="zh-TW" b="0" i="1" smtClean="0">
                                <a:latin typeface="Cambria Math"/>
                              </a:rPr>
                              <m:t>1</m:t>
                            </m:r>
                          </m:den>
                        </m:f>
                        <m:r>
                          <a:rPr lang="en-US" altLang="zh-TW" b="0" i="1" smtClean="0">
                            <a:latin typeface="Cambria Math"/>
                          </a:rPr>
                          <m:t>∗</m:t>
                        </m:r>
                        <m:f>
                          <m:fPr>
                            <m:ctrlPr>
                              <a:rPr lang="en-US" altLang="zh-TW" b="0" i="1" smtClean="0">
                                <a:latin typeface="Cambria Math"/>
                              </a:rPr>
                            </m:ctrlPr>
                          </m:fPr>
                          <m:num>
                            <m:r>
                              <a:rPr lang="en-US" altLang="zh-TW" b="0" i="1" smtClean="0">
                                <a:latin typeface="Cambria Math"/>
                              </a:rPr>
                              <m:t>3</m:t>
                            </m:r>
                          </m:num>
                          <m:den>
                            <m:r>
                              <a:rPr lang="en-US" altLang="zh-TW" b="0" i="1" smtClean="0">
                                <a:latin typeface="Cambria Math"/>
                              </a:rPr>
                              <m:t>100</m:t>
                            </m:r>
                          </m:den>
                        </m:f>
                        <m:r>
                          <a:rPr lang="en-US" altLang="zh-TW" b="0" i="1" smtClean="0">
                            <a:latin typeface="Cambria Math"/>
                          </a:rPr>
                          <m:t>∗</m:t>
                        </m:r>
                        <m:f>
                          <m:fPr>
                            <m:ctrlPr>
                              <a:rPr lang="en-US" altLang="zh-TW" b="0" i="1" smtClean="0">
                                <a:latin typeface="Cambria Math"/>
                              </a:rPr>
                            </m:ctrlPr>
                          </m:fPr>
                          <m:num>
                            <m:r>
                              <a:rPr lang="en-US" altLang="zh-TW" b="0" i="1" smtClean="0">
                                <a:latin typeface="Cambria Math"/>
                              </a:rPr>
                              <m:t>1</m:t>
                            </m:r>
                          </m:num>
                          <m:den>
                            <m:r>
                              <a:rPr lang="en-US" altLang="zh-TW" b="0" i="1" smtClean="0">
                                <a:latin typeface="Cambria Math"/>
                              </a:rPr>
                              <m:t>2</m:t>
                            </m:r>
                          </m:den>
                        </m:f>
                        <m:r>
                          <a:rPr lang="en-US" altLang="zh-TW" b="0" i="1" smtClean="0">
                            <a:latin typeface="Cambria Math"/>
                          </a:rPr>
                          <m:t>+</m:t>
                        </m:r>
                        <m:func>
                          <m:funcPr>
                            <m:ctrlPr>
                              <a:rPr lang="en-US" altLang="zh-TW" i="1">
                                <a:latin typeface="Cambria Math"/>
                              </a:rPr>
                            </m:ctrlPr>
                          </m:funcPr>
                          <m:fName>
                            <m:r>
                              <m:rPr>
                                <m:sty m:val="p"/>
                              </m:rPr>
                              <a:rPr lang="en-US" altLang="zh-TW">
                                <a:latin typeface="Cambria Math"/>
                              </a:rPr>
                              <m:t>log</m:t>
                            </m:r>
                          </m:fName>
                          <m:e>
                            <m:f>
                              <m:fPr>
                                <m:ctrlPr>
                                  <a:rPr lang="en-US" altLang="zh-TW" i="1">
                                    <a:latin typeface="Cambria Math"/>
                                  </a:rPr>
                                </m:ctrlPr>
                              </m:fPr>
                              <m:num>
                                <m:r>
                                  <a:rPr lang="en-US" altLang="zh-TW" b="0" i="1" smtClean="0">
                                    <a:latin typeface="Cambria Math"/>
                                  </a:rPr>
                                  <m:t>5</m:t>
                                </m:r>
                              </m:num>
                              <m:den>
                                <m:r>
                                  <a:rPr lang="en-US" altLang="zh-TW" b="0" i="1" smtClean="0">
                                    <a:latin typeface="Cambria Math"/>
                                  </a:rPr>
                                  <m:t>2</m:t>
                                </m:r>
                              </m:den>
                            </m:f>
                            <m:r>
                              <a:rPr lang="en-US" altLang="zh-TW" i="1">
                                <a:latin typeface="Cambria Math"/>
                              </a:rPr>
                              <m:t>∗</m:t>
                            </m:r>
                            <m:f>
                              <m:fPr>
                                <m:ctrlPr>
                                  <a:rPr lang="en-US" altLang="zh-TW" i="1">
                                    <a:latin typeface="Cambria Math"/>
                                  </a:rPr>
                                </m:ctrlPr>
                              </m:fPr>
                              <m:num>
                                <m:r>
                                  <a:rPr lang="en-US" altLang="zh-TW" b="0" i="1" smtClean="0">
                                    <a:latin typeface="Cambria Math"/>
                                  </a:rPr>
                                  <m:t>10</m:t>
                                </m:r>
                              </m:num>
                              <m:den>
                                <m:r>
                                  <a:rPr lang="en-US" altLang="zh-TW" i="1">
                                    <a:latin typeface="Cambria Math"/>
                                  </a:rPr>
                                  <m:t>100</m:t>
                                </m:r>
                              </m:den>
                            </m:f>
                            <m:r>
                              <a:rPr lang="en-US" altLang="zh-TW" i="1">
                                <a:latin typeface="Cambria Math"/>
                              </a:rPr>
                              <m:t>∗</m:t>
                            </m:r>
                            <m:f>
                              <m:fPr>
                                <m:ctrlPr>
                                  <a:rPr lang="en-US" altLang="zh-TW" i="1">
                                    <a:latin typeface="Cambria Math"/>
                                  </a:rPr>
                                </m:ctrlPr>
                              </m:fPr>
                              <m:num>
                                <m:r>
                                  <a:rPr lang="en-US" altLang="zh-TW" i="1">
                                    <a:latin typeface="Cambria Math"/>
                                  </a:rPr>
                                  <m:t>1</m:t>
                                </m:r>
                              </m:num>
                              <m:den>
                                <m:r>
                                  <a:rPr lang="en-US" altLang="zh-TW" i="1">
                                    <a:latin typeface="Cambria Math"/>
                                  </a:rPr>
                                  <m:t>2</m:t>
                                </m:r>
                              </m:den>
                            </m:f>
                          </m:e>
                        </m:func>
                      </m:e>
                    </m:func>
                    <m:r>
                      <a:rPr lang="en-US" altLang="zh-TW" b="0" i="1" smtClean="0">
                        <a:latin typeface="Cambria Math"/>
                      </a:rPr>
                      <m:t>=0.02985</m:t>
                    </m:r>
                  </m:oMath>
                </a14:m>
                <a:endParaRPr lang="en-US" altLang="zh-TW" dirty="0" smtClean="0"/>
              </a:p>
              <a:p>
                <a:endParaRPr lang="en-US" altLang="zh-TW" dirty="0" smtClean="0"/>
              </a:p>
              <a:p>
                <a:pPr/>
                <a14:m>
                  <m:oMathPara xmlns:m="http://schemas.openxmlformats.org/officeDocument/2006/math">
                    <m:oMathParaPr>
                      <m:jc m:val="centerGroup"/>
                    </m:oMathParaPr>
                    <m:oMath xmlns:m="http://schemas.openxmlformats.org/officeDocument/2006/math">
                      <m:sSub>
                        <m:sSubPr>
                          <m:ctrlPr>
                            <a:rPr lang="en-US" altLang="zh-TW" b="0" i="1" smtClean="0">
                              <a:latin typeface="Cambria Math"/>
                            </a:rPr>
                          </m:ctrlPr>
                        </m:sSubPr>
                        <m:e>
                          <m:r>
                            <a:rPr lang="en-US" altLang="zh-TW" b="0" i="1" smtClean="0">
                              <a:latin typeface="Cambria Math"/>
                            </a:rPr>
                            <m:t>𝐶𝑉</m:t>
                          </m:r>
                        </m:e>
                        <m:sub>
                          <m:r>
                            <a:rPr lang="en-US" altLang="zh-TW" b="0" i="1" smtClean="0">
                              <a:latin typeface="Cambria Math"/>
                            </a:rPr>
                            <m:t>𝐵𝑅𝐸𝑁𝐷</m:t>
                          </m:r>
                        </m:sub>
                      </m:sSub>
                      <m:r>
                        <a:rPr lang="en-US" altLang="zh-TW" b="0" i="1" smtClean="0">
                          <a:latin typeface="Cambria Math"/>
                        </a:rPr>
                        <m:t>(</m:t>
                      </m:r>
                      <m:r>
                        <a:rPr lang="en-US" altLang="zh-TW" b="0" i="1" smtClean="0">
                          <a:latin typeface="Cambria Math"/>
                        </a:rPr>
                        <m:t>𝑞</m:t>
                      </m:r>
                      <m:r>
                        <a:rPr lang="en-US" altLang="zh-TW" b="0" i="1" smtClean="0">
                          <a:latin typeface="Cambria Math"/>
                        </a:rPr>
                        <m:t>,</m:t>
                      </m:r>
                      <m:r>
                        <a:rPr lang="en-US" altLang="zh-TW" b="0" i="1" smtClean="0">
                          <a:latin typeface="Cambria Math"/>
                        </a:rPr>
                        <m:t>𝐶</m:t>
                      </m:r>
                      <m:r>
                        <a:rPr lang="en-US" altLang="zh-TW" b="0" i="1" smtClean="0">
                          <a:latin typeface="Cambria Math"/>
                        </a:rPr>
                        <m:t>)=</m:t>
                      </m:r>
                      <m:f>
                        <m:fPr>
                          <m:ctrlPr>
                            <a:rPr lang="en-US" altLang="zh-TW" b="0" i="1" smtClean="0">
                              <a:latin typeface="Cambria Math"/>
                            </a:rPr>
                          </m:ctrlPr>
                        </m:fPr>
                        <m:num>
                          <m:r>
                            <a:rPr lang="en-US" altLang="zh-TW" b="0" i="1" smtClean="0">
                              <a:latin typeface="Cambria Math"/>
                            </a:rPr>
                            <m:t>2∗0.3+1∗0.2+2∗0.1</m:t>
                          </m:r>
                        </m:num>
                        <m:den>
                          <m:r>
                            <a:rPr lang="en-US" altLang="zh-TW" b="0" i="1" smtClean="0">
                              <a:latin typeface="Cambria Math"/>
                            </a:rPr>
                            <m:t>3−1</m:t>
                          </m:r>
                        </m:den>
                      </m:f>
                    </m:oMath>
                  </m:oMathPara>
                </a14:m>
                <a:endParaRPr lang="zh-TW" altLang="en-US" dirty="0"/>
              </a:p>
            </p:txBody>
          </p:sp>
        </mc:Choice>
        <mc:Fallback xmlns="">
          <p:sp>
            <p:nvSpPr>
              <p:cNvPr id="9" name="文字方塊 8"/>
              <p:cNvSpPr txBox="1">
                <a:spLocks noRot="1" noChangeAspect="1" noMove="1" noResize="1" noEditPoints="1" noAdjustHandles="1" noChangeArrowheads="1" noChangeShapeType="1" noTextEdit="1"/>
              </p:cNvSpPr>
              <p:nvPr/>
            </p:nvSpPr>
            <p:spPr>
              <a:xfrm>
                <a:off x="452196" y="2996952"/>
                <a:ext cx="4902050" cy="2278829"/>
              </a:xfrm>
              <a:prstGeom prst="rect">
                <a:avLst/>
              </a:prstGeom>
              <a:blipFill rotWithShape="1">
                <a:blip r:embed="rId5"/>
                <a:stretch>
                  <a:fillRect l="-995"/>
                </a:stretch>
              </a:blipFill>
            </p:spPr>
            <p:txBody>
              <a:bodyPr/>
              <a:lstStyle/>
              <a:p>
                <a:r>
                  <a:rPr lang="zh-TW" altLang="en-US">
                    <a:noFill/>
                  </a:rPr>
                  <a:t> </a:t>
                </a:r>
              </a:p>
            </p:txBody>
          </p:sp>
        </mc:Fallback>
      </mc:AlternateContent>
      <p:graphicFrame>
        <p:nvGraphicFramePr>
          <p:cNvPr id="15" name="表格 14"/>
          <p:cNvGraphicFramePr>
            <a:graphicFrameLocks noGrp="1"/>
          </p:cNvGraphicFramePr>
          <p:nvPr>
            <p:extLst>
              <p:ext uri="{D42A27DB-BD31-4B8C-83A1-F6EECF244321}">
                <p14:modId xmlns:p14="http://schemas.microsoft.com/office/powerpoint/2010/main" val="2284678528"/>
              </p:ext>
            </p:extLst>
          </p:nvPr>
        </p:nvGraphicFramePr>
        <p:xfrm>
          <a:off x="5937696" y="4293096"/>
          <a:ext cx="2441894" cy="1535048"/>
        </p:xfrm>
        <a:graphic>
          <a:graphicData uri="http://schemas.openxmlformats.org/drawingml/2006/table">
            <a:tbl>
              <a:tblPr firstRow="1" bandRow="1">
                <a:tableStyleId>{5C22544A-7EE6-4342-B048-85BDC9FD1C3A}</a:tableStyleId>
              </a:tblPr>
              <a:tblGrid>
                <a:gridCol w="1220947"/>
                <a:gridCol w="1220947"/>
              </a:tblGrid>
              <a:tr h="383762">
                <a:tc gridSpan="2">
                  <a:txBody>
                    <a:bodyPr/>
                    <a:lstStyle/>
                    <a:p>
                      <a:pPr algn="ctr"/>
                      <a:r>
                        <a:rPr lang="en-US" altLang="zh-TW" dirty="0" smtClean="0"/>
                        <a:t>OS</a:t>
                      </a:r>
                      <a:endParaRPr lang="zh-TW" altLang="en-US" dirty="0"/>
                    </a:p>
                  </a:txBody>
                  <a:tcPr/>
                </a:tc>
                <a:tc hMerge="1">
                  <a:txBody>
                    <a:bodyPr/>
                    <a:lstStyle/>
                    <a:p>
                      <a:endParaRPr lang="zh-TW" altLang="en-US" dirty="0"/>
                    </a:p>
                  </a:txBody>
                  <a:tcPr/>
                </a:tc>
              </a:tr>
              <a:tr h="383762">
                <a:tc>
                  <a:txBody>
                    <a:bodyPr/>
                    <a:lstStyle/>
                    <a:p>
                      <a:r>
                        <a:rPr lang="en-US" altLang="zh-TW" dirty="0" smtClean="0"/>
                        <a:t>XP7</a:t>
                      </a:r>
                      <a:endParaRPr lang="zh-TW" altLang="en-US" dirty="0"/>
                    </a:p>
                  </a:txBody>
                  <a:tcPr/>
                </a:tc>
                <a:tc>
                  <a:txBody>
                    <a:bodyPr/>
                    <a:lstStyle/>
                    <a:p>
                      <a:r>
                        <a:rPr lang="en-US" altLang="zh-TW" dirty="0" smtClean="0"/>
                        <a:t>d1</a:t>
                      </a:r>
                      <a:endParaRPr lang="zh-TW" altLang="en-US" dirty="0"/>
                    </a:p>
                  </a:txBody>
                  <a:tcPr/>
                </a:tc>
              </a:tr>
              <a:tr h="3837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err="1" smtClean="0"/>
                        <a:t>Mac</a:t>
                      </a:r>
                      <a:r>
                        <a:rPr lang="en-US" altLang="zh-TW" baseline="0" dirty="0" err="1" smtClean="0"/>
                        <a:t>Os</a:t>
                      </a:r>
                      <a:endParaRPr lang="zh-TW" altLang="en-US" dirty="0" smtClean="0"/>
                    </a:p>
                  </a:txBody>
                  <a:tcPr/>
                </a:tc>
                <a:tc>
                  <a:txBody>
                    <a:bodyPr/>
                    <a:lstStyle/>
                    <a:p>
                      <a:r>
                        <a:rPr lang="en-US" altLang="zh-TW" dirty="0" smtClean="0"/>
                        <a:t>d2,d3</a:t>
                      </a:r>
                      <a:endParaRPr lang="zh-TW" altLang="en-US" dirty="0"/>
                    </a:p>
                  </a:txBody>
                  <a:tcPr/>
                </a:tc>
              </a:tr>
              <a:tr h="3837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XP</a:t>
                      </a:r>
                      <a:endParaRPr lang="zh-TW" altLang="en-US" dirty="0" smtClean="0"/>
                    </a:p>
                  </a:txBody>
                  <a:tcPr/>
                </a:tc>
                <a:tc>
                  <a:txBody>
                    <a:bodyPr/>
                    <a:lstStyle/>
                    <a:p>
                      <a:r>
                        <a:rPr lang="en-US" altLang="zh-TW" dirty="0" smtClean="0"/>
                        <a:t>d4,d5</a:t>
                      </a:r>
                      <a:endParaRPr lang="zh-TW" altLang="en-US" dirty="0"/>
                    </a:p>
                  </a:txBody>
                  <a:tcPr/>
                </a:tc>
              </a:tr>
            </a:tbl>
          </a:graphicData>
        </a:graphic>
      </p:graphicFrame>
    </p:spTree>
    <p:extLst>
      <p:ext uri="{BB962C8B-B14F-4D97-AF65-F5344CB8AC3E}">
        <p14:creationId xmlns:p14="http://schemas.microsoft.com/office/powerpoint/2010/main" val="3655206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Significance of A Dimension</a:t>
            </a:r>
          </a:p>
        </p:txBody>
      </p:sp>
      <p:sp>
        <p:nvSpPr>
          <p:cNvPr id="3" name="內容版面配置區 2"/>
          <p:cNvSpPr>
            <a:spLocks noGrp="1"/>
          </p:cNvSpPr>
          <p:nvPr>
            <p:ph idx="1"/>
          </p:nvPr>
        </p:nvSpPr>
        <p:spPr/>
        <p:txBody>
          <a:bodyPr/>
          <a:lstStyle/>
          <a:p>
            <a:r>
              <a:rPr lang="en-US" altLang="zh-TW" i="1" dirty="0"/>
              <a:t>D</a:t>
            </a:r>
            <a:r>
              <a:rPr lang="en-US" altLang="zh-TW" i="1" dirty="0" smtClean="0"/>
              <a:t>ocument variance</a:t>
            </a:r>
          </a:p>
          <a:p>
            <a:pPr lvl="1"/>
            <a:r>
              <a:rPr lang="en-US" altLang="zh-TW" dirty="0" smtClean="0"/>
              <a:t>how </a:t>
            </a:r>
            <a:r>
              <a:rPr lang="en-US" altLang="zh-TW" dirty="0"/>
              <a:t>much the relevance of each document </a:t>
            </a:r>
            <a:r>
              <a:rPr lang="en-US" altLang="zh-TW" dirty="0" smtClean="0"/>
              <a:t>in C </a:t>
            </a:r>
            <a:r>
              <a:rPr lang="en-US" altLang="zh-TW" dirty="0"/>
              <a:t>deviates from the relevance of the </a:t>
            </a:r>
            <a:r>
              <a:rPr lang="en-US" altLang="zh-TW" i="1" dirty="0"/>
              <a:t>Ai</a:t>
            </a:r>
            <a:r>
              <a:rPr lang="en-US" altLang="zh-TW" dirty="0"/>
              <a:t>-child of C which </a:t>
            </a:r>
            <a:r>
              <a:rPr lang="en-US" altLang="zh-TW" dirty="0" smtClean="0"/>
              <a:t>contains that </a:t>
            </a:r>
            <a:r>
              <a:rPr lang="en-US" altLang="zh-TW" dirty="0"/>
              <a:t>document.</a:t>
            </a:r>
            <a:endParaRPr lang="zh-TW" altLang="en-US" dirty="0"/>
          </a:p>
        </p:txBody>
      </p:sp>
      <p:sp>
        <p:nvSpPr>
          <p:cNvPr id="4" name="日期版面配置區 3"/>
          <p:cNvSpPr>
            <a:spLocks noGrp="1"/>
          </p:cNvSpPr>
          <p:nvPr>
            <p:ph type="dt" sz="half" idx="10"/>
          </p:nvPr>
        </p:nvSpPr>
        <p:spPr/>
        <p:txBody>
          <a:bodyPr/>
          <a:lstStyle/>
          <a:p>
            <a:fld id="{0A3A144F-C431-45D8-A5A1-65EE74A9767D}" type="datetime1">
              <a:rPr lang="zh-TW" altLang="en-US" smtClean="0"/>
              <a:t>2012/5/27</a:t>
            </a:fld>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t>11</a:t>
            </a:fld>
            <a:endParaRPr lang="zh-TW" alt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284984"/>
            <a:ext cx="5219700" cy="1028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5229200"/>
            <a:ext cx="2895600" cy="5810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301" y="4509120"/>
            <a:ext cx="3667125" cy="523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4980" y="3063899"/>
            <a:ext cx="2638425" cy="1733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56378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a:xfrm>
            <a:off x="3712536" y="6093296"/>
            <a:ext cx="2286000" cy="365125"/>
          </a:xfrm>
        </p:spPr>
        <p:txBody>
          <a:bodyPr/>
          <a:lstStyle/>
          <a:p>
            <a:fld id="{0A3A144F-C431-45D8-A5A1-65EE74A9767D}" type="datetime1">
              <a:rPr lang="zh-TW" altLang="en-US" smtClean="0"/>
              <a:t>2012/5/27</a:t>
            </a:fld>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t>12</a:t>
            </a:fld>
            <a:endParaRPr lang="zh-TW" alt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870" y="2089448"/>
            <a:ext cx="2895600" cy="5810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078" y="2871414"/>
            <a:ext cx="3667125" cy="523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文字方塊 6"/>
          <p:cNvSpPr txBox="1"/>
          <p:nvPr/>
        </p:nvSpPr>
        <p:spPr>
          <a:xfrm>
            <a:off x="6156176" y="620688"/>
            <a:ext cx="2448272"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TW" dirty="0" smtClean="0"/>
              <a:t>q=“game playing”</a:t>
            </a:r>
          </a:p>
          <a:p>
            <a:r>
              <a:rPr lang="en-US" altLang="zh-TW" dirty="0" smtClean="0"/>
              <a:t>C=</a:t>
            </a:r>
            <a:r>
              <a:rPr lang="en-US" altLang="zh-TW" dirty="0"/>
              <a:t> </a:t>
            </a:r>
            <a:r>
              <a:rPr lang="en-US" altLang="zh-TW" dirty="0" smtClean="0"/>
              <a:t>“16’0 LED”</a:t>
            </a:r>
            <a:endParaRPr lang="zh-TW" altLang="en-US" dirty="0"/>
          </a:p>
        </p:txBody>
      </p:sp>
      <p:graphicFrame>
        <p:nvGraphicFramePr>
          <p:cNvPr id="8" name="表格 7"/>
          <p:cNvGraphicFramePr>
            <a:graphicFrameLocks noGrp="1"/>
          </p:cNvGraphicFramePr>
          <p:nvPr>
            <p:extLst>
              <p:ext uri="{D42A27DB-BD31-4B8C-83A1-F6EECF244321}">
                <p14:modId xmlns:p14="http://schemas.microsoft.com/office/powerpoint/2010/main" val="2192771765"/>
              </p:ext>
            </p:extLst>
          </p:nvPr>
        </p:nvGraphicFramePr>
        <p:xfrm>
          <a:off x="6156171" y="1447250"/>
          <a:ext cx="2448276" cy="1005840"/>
        </p:xfrm>
        <a:graphic>
          <a:graphicData uri="http://schemas.openxmlformats.org/drawingml/2006/table">
            <a:tbl>
              <a:tblPr firstRow="1" bandRow="1">
                <a:tableStyleId>{5C22544A-7EE6-4342-B048-85BDC9FD1C3A}</a:tableStyleId>
              </a:tblPr>
              <a:tblGrid>
                <a:gridCol w="1224138"/>
                <a:gridCol w="1224138"/>
              </a:tblGrid>
              <a:tr h="268141">
                <a:tc gridSpan="2">
                  <a:txBody>
                    <a:bodyPr/>
                    <a:lstStyle/>
                    <a:p>
                      <a:pPr algn="ctr"/>
                      <a:r>
                        <a:rPr lang="en-US" altLang="zh-TW" dirty="0" smtClean="0"/>
                        <a:t>SCREEN</a:t>
                      </a:r>
                      <a:endParaRPr lang="zh-TW" altLang="en-US" dirty="0"/>
                    </a:p>
                  </a:txBody>
                  <a:tcPr/>
                </a:tc>
                <a:tc hMerge="1">
                  <a:txBody>
                    <a:bodyPr/>
                    <a:lstStyle/>
                    <a:p>
                      <a:endParaRPr lang="zh-TW" altLang="en-US" dirty="0"/>
                    </a:p>
                  </a:txBody>
                  <a:tcPr/>
                </a:tc>
              </a:tr>
              <a:tr h="463378">
                <a:tc>
                  <a:txBody>
                    <a:bodyPr/>
                    <a:lstStyle/>
                    <a:p>
                      <a:r>
                        <a:rPr lang="en-US" altLang="zh-TW" dirty="0" smtClean="0"/>
                        <a:t>16’0 LED</a:t>
                      </a:r>
                      <a:endParaRPr lang="zh-TW" altLang="en-US" dirty="0"/>
                    </a:p>
                  </a:txBody>
                  <a:tcPr/>
                </a:tc>
                <a:tc>
                  <a:txBody>
                    <a:bodyPr/>
                    <a:lstStyle/>
                    <a:p>
                      <a:r>
                        <a:rPr lang="en-US" altLang="zh-TW" dirty="0" smtClean="0"/>
                        <a:t>d1,d2,d3,d4,d5</a:t>
                      </a:r>
                      <a:endParaRPr lang="zh-TW" altLang="en-US" dirty="0"/>
                    </a:p>
                  </a:txBody>
                  <a:tcPr/>
                </a:tc>
              </a:tr>
            </a:tbl>
          </a:graphicData>
        </a:graphic>
      </p:graphicFrame>
      <p:graphicFrame>
        <p:nvGraphicFramePr>
          <p:cNvPr id="13" name="表格 12"/>
          <p:cNvGraphicFramePr>
            <a:graphicFrameLocks noGrp="1"/>
          </p:cNvGraphicFramePr>
          <p:nvPr>
            <p:extLst>
              <p:ext uri="{D42A27DB-BD31-4B8C-83A1-F6EECF244321}">
                <p14:modId xmlns:p14="http://schemas.microsoft.com/office/powerpoint/2010/main" val="2260695628"/>
              </p:ext>
            </p:extLst>
          </p:nvPr>
        </p:nvGraphicFramePr>
        <p:xfrm>
          <a:off x="6156176" y="2431779"/>
          <a:ext cx="2448272" cy="1502396"/>
        </p:xfrm>
        <a:graphic>
          <a:graphicData uri="http://schemas.openxmlformats.org/drawingml/2006/table">
            <a:tbl>
              <a:tblPr firstRow="1" bandRow="1">
                <a:tableStyleId>{5C22544A-7EE6-4342-B048-85BDC9FD1C3A}</a:tableStyleId>
              </a:tblPr>
              <a:tblGrid>
                <a:gridCol w="1224136"/>
                <a:gridCol w="1224136"/>
              </a:tblGrid>
              <a:tr h="361296">
                <a:tc gridSpan="2">
                  <a:txBody>
                    <a:bodyPr/>
                    <a:lstStyle/>
                    <a:p>
                      <a:pPr algn="ctr"/>
                      <a:r>
                        <a:rPr lang="en-US" altLang="zh-TW" dirty="0" smtClean="0"/>
                        <a:t>BREND</a:t>
                      </a:r>
                      <a:endParaRPr lang="zh-TW" altLang="en-US" dirty="0"/>
                    </a:p>
                  </a:txBody>
                  <a:tcPr/>
                </a:tc>
                <a:tc hMerge="1">
                  <a:txBody>
                    <a:bodyPr/>
                    <a:lstStyle/>
                    <a:p>
                      <a:endParaRPr lang="zh-TW" altLang="en-US" dirty="0"/>
                    </a:p>
                  </a:txBody>
                  <a:tcPr/>
                </a:tc>
              </a:tr>
              <a:tr h="361296">
                <a:tc>
                  <a:txBody>
                    <a:bodyPr/>
                    <a:lstStyle/>
                    <a:p>
                      <a:r>
                        <a:rPr lang="en-US" altLang="zh-TW" dirty="0" smtClean="0"/>
                        <a:t>DELL</a:t>
                      </a:r>
                      <a:endParaRPr lang="zh-TW" altLang="en-US" dirty="0"/>
                    </a:p>
                  </a:txBody>
                  <a:tcPr/>
                </a:tc>
                <a:tc>
                  <a:txBody>
                    <a:bodyPr/>
                    <a:lstStyle/>
                    <a:p>
                      <a:r>
                        <a:rPr lang="en-US" altLang="zh-TW" dirty="0" smtClean="0"/>
                        <a:t>d1,d2</a:t>
                      </a:r>
                      <a:endParaRPr lang="zh-TW" altLang="en-US" dirty="0"/>
                    </a:p>
                  </a:txBody>
                  <a:tcPr/>
                </a:tc>
              </a:tr>
              <a:tr h="3854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HP</a:t>
                      </a:r>
                      <a:endParaRPr lang="zh-TW" altLang="en-US" dirty="0" smtClean="0"/>
                    </a:p>
                  </a:txBody>
                  <a:tcPr/>
                </a:tc>
                <a:tc>
                  <a:txBody>
                    <a:bodyPr/>
                    <a:lstStyle/>
                    <a:p>
                      <a:r>
                        <a:rPr lang="en-US" altLang="zh-TW" dirty="0" smtClean="0"/>
                        <a:t>d3</a:t>
                      </a:r>
                      <a:endParaRPr lang="zh-TW" altLang="en-US" dirty="0"/>
                    </a:p>
                  </a:txBody>
                  <a:tcPr/>
                </a:tc>
              </a:tr>
              <a:tr h="3854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err="1" smtClean="0"/>
                        <a:t>acer</a:t>
                      </a:r>
                      <a:endParaRPr lang="zh-TW" altLang="en-US" dirty="0" smtClean="0"/>
                    </a:p>
                  </a:txBody>
                  <a:tcPr/>
                </a:tc>
                <a:tc>
                  <a:txBody>
                    <a:bodyPr/>
                    <a:lstStyle/>
                    <a:p>
                      <a:r>
                        <a:rPr lang="en-US" altLang="zh-TW" dirty="0" smtClean="0"/>
                        <a:t>d4,d5</a:t>
                      </a:r>
                      <a:endParaRPr lang="zh-TW" altLang="en-US" dirty="0"/>
                    </a:p>
                  </a:txBody>
                  <a:tcPr/>
                </a:tc>
              </a:tr>
            </a:tbl>
          </a:graphicData>
        </a:graphic>
      </p:graphicFrame>
      <mc:AlternateContent xmlns:mc="http://schemas.openxmlformats.org/markup-compatibility/2006" xmlns:a14="http://schemas.microsoft.com/office/drawing/2010/main">
        <mc:Choice Requires="a14">
          <p:sp>
            <p:nvSpPr>
              <p:cNvPr id="9" name="文字方塊 8"/>
              <p:cNvSpPr txBox="1"/>
              <p:nvPr/>
            </p:nvSpPr>
            <p:spPr>
              <a:xfrm>
                <a:off x="-30796" y="3284984"/>
                <a:ext cx="6156176" cy="2169761"/>
              </a:xfrm>
              <a:prstGeom prst="rect">
                <a:avLst/>
              </a:prstGeom>
              <a:noFill/>
            </p:spPr>
            <p:txBody>
              <a:bodyPr wrap="square" rtlCol="0">
                <a:spAutoFit/>
              </a:bodyPr>
              <a:lstStyle/>
              <a:p>
                <a:endParaRPr lang="en-US" altLang="zh-TW" dirty="0" smtClean="0"/>
              </a:p>
              <a:p>
                <a:pPr/>
                <a14:m>
                  <m:oMathPara xmlns:m="http://schemas.openxmlformats.org/officeDocument/2006/math">
                    <m:oMathParaPr>
                      <m:jc m:val="left"/>
                    </m:oMathParaPr>
                    <m:oMath xmlns:m="http://schemas.openxmlformats.org/officeDocument/2006/math">
                      <m:sSub>
                        <m:sSubPr>
                          <m:ctrlPr>
                            <a:rPr lang="en-US" altLang="zh-TW" b="0" i="1" smtClean="0">
                              <a:latin typeface="Cambria Math"/>
                            </a:rPr>
                          </m:ctrlPr>
                        </m:sSubPr>
                        <m:e>
                          <m:r>
                            <a:rPr lang="en-US" altLang="zh-TW" b="0" i="1" smtClean="0">
                              <a:latin typeface="Cambria Math"/>
                            </a:rPr>
                            <m:t>𝐼𝐷𝑉</m:t>
                          </m:r>
                        </m:e>
                        <m:sub>
                          <m:r>
                            <a:rPr lang="en-US" altLang="zh-TW" b="0" i="1" smtClean="0">
                              <a:latin typeface="Cambria Math"/>
                            </a:rPr>
                            <m:t>𝐵𝑅𝐸𝑁𝐷</m:t>
                          </m:r>
                        </m:sub>
                      </m:sSub>
                      <m:r>
                        <a:rPr lang="en-US" altLang="zh-TW" b="0" i="1" smtClean="0">
                          <a:latin typeface="Cambria Math"/>
                        </a:rPr>
                        <m:t>(</m:t>
                      </m:r>
                      <m:r>
                        <a:rPr lang="en-US" altLang="zh-TW" b="0" i="1" smtClean="0">
                          <a:latin typeface="Cambria Math"/>
                        </a:rPr>
                        <m:t>𝑞</m:t>
                      </m:r>
                      <m:r>
                        <a:rPr lang="en-US" altLang="zh-TW" b="0" i="1" smtClean="0">
                          <a:latin typeface="Cambria Math"/>
                        </a:rPr>
                        <m:t>,</m:t>
                      </m:r>
                      <m:r>
                        <a:rPr lang="en-US" altLang="zh-TW" b="0" i="1" smtClean="0">
                          <a:latin typeface="Cambria Math"/>
                        </a:rPr>
                        <m:t>𝐶</m:t>
                      </m:r>
                      <m:r>
                        <a:rPr lang="en-US" altLang="zh-TW" b="0" i="1" smtClean="0">
                          <a:latin typeface="Cambria Math"/>
                        </a:rPr>
                        <m:t>)=</m:t>
                      </m:r>
                      <m:f>
                        <m:fPr>
                          <m:ctrlPr>
                            <a:rPr lang="en-US" altLang="zh-TW" b="0" i="1" smtClean="0">
                              <a:latin typeface="Cambria Math"/>
                            </a:rPr>
                          </m:ctrlPr>
                        </m:fPr>
                        <m:num>
                          <m:r>
                            <a:rPr lang="en-US" altLang="zh-TW" b="0" i="1" smtClean="0">
                              <a:latin typeface="Cambria Math"/>
                            </a:rPr>
                            <m:t>5−3</m:t>
                          </m:r>
                        </m:num>
                        <m:den>
                          <m:r>
                            <a:rPr lang="en-US" altLang="zh-TW" b="0" i="1" smtClean="0">
                              <a:latin typeface="Cambria Math"/>
                            </a:rPr>
                            <m:t>𝑎</m:t>
                          </m:r>
                          <m:r>
                            <a:rPr lang="en-US" altLang="zh-TW" b="0" i="1" smtClean="0">
                              <a:latin typeface="Cambria Math"/>
                            </a:rPr>
                            <m:t>+</m:t>
                          </m:r>
                          <m:r>
                            <a:rPr lang="en-US" altLang="zh-TW" b="0" i="1" smtClean="0">
                              <a:latin typeface="Cambria Math"/>
                            </a:rPr>
                            <m:t>𝑏</m:t>
                          </m:r>
                          <m:r>
                            <a:rPr lang="en-US" altLang="zh-TW" b="0" i="1" smtClean="0">
                              <a:latin typeface="Cambria Math"/>
                            </a:rPr>
                            <m:t>+</m:t>
                          </m:r>
                          <m:r>
                            <a:rPr lang="en-US" altLang="zh-TW" b="0" i="1" smtClean="0">
                              <a:latin typeface="Cambria Math"/>
                            </a:rPr>
                            <m:t>𝑐</m:t>
                          </m:r>
                        </m:den>
                      </m:f>
                    </m:oMath>
                  </m:oMathPara>
                </a14:m>
                <a:endParaRPr lang="en-US" altLang="zh-TW" dirty="0" smtClean="0"/>
              </a:p>
              <a:p>
                <a:r>
                  <a:rPr lang="en-US" altLang="zh-TW" dirty="0"/>
                  <a:t>a</a:t>
                </a:r>
                <a:r>
                  <a:rPr lang="en-US" altLang="zh-TW" dirty="0" smtClean="0"/>
                  <a:t>=</a:t>
                </a:r>
                <a14:m>
                  <m:oMath xmlns:m="http://schemas.openxmlformats.org/officeDocument/2006/math">
                    <m:sSup>
                      <m:sSupPr>
                        <m:ctrlPr>
                          <a:rPr lang="en-US" altLang="zh-TW" i="1" smtClean="0">
                            <a:latin typeface="Cambria Math"/>
                          </a:rPr>
                        </m:ctrlPr>
                      </m:sSupPr>
                      <m:e>
                        <m:r>
                          <m:rPr>
                            <m:nor/>
                          </m:rPr>
                          <a:rPr lang="en-US" altLang="zh-TW" b="0" i="0" smtClean="0">
                            <a:latin typeface="Cambria Math"/>
                          </a:rPr>
                          <m:t>(</m:t>
                        </m:r>
                        <m:r>
                          <m:rPr>
                            <m:nor/>
                          </m:rPr>
                          <a:rPr lang="en-US" altLang="zh-TW" dirty="0"/>
                          <m:t>rel</m:t>
                        </m:r>
                        <m:r>
                          <m:rPr>
                            <m:nor/>
                          </m:rPr>
                          <a:rPr lang="en-US" altLang="zh-TW" dirty="0"/>
                          <m:t>(</m:t>
                        </m:r>
                        <m:r>
                          <m:rPr>
                            <m:nor/>
                          </m:rPr>
                          <a:rPr lang="en-US" altLang="zh-TW" dirty="0"/>
                          <m:t>q</m:t>
                        </m:r>
                        <m:r>
                          <m:rPr>
                            <m:nor/>
                          </m:rPr>
                          <a:rPr lang="en-US" altLang="zh-TW" dirty="0"/>
                          <m:t>,</m:t>
                        </m:r>
                        <m:r>
                          <m:rPr>
                            <m:nor/>
                          </m:rPr>
                          <a:rPr lang="en-US" altLang="zh-TW" dirty="0"/>
                          <m:t>d</m:t>
                        </m:r>
                        <m:r>
                          <m:rPr>
                            <m:nor/>
                          </m:rPr>
                          <a:rPr lang="en-US" altLang="zh-TW" dirty="0"/>
                          <m:t>1)−</m:t>
                        </m:r>
                        <m:r>
                          <m:rPr>
                            <m:nor/>
                          </m:rPr>
                          <a:rPr lang="en-US" altLang="zh-TW" dirty="0"/>
                          <m:t>Rel</m:t>
                        </m:r>
                        <m:r>
                          <m:rPr>
                            <m:nor/>
                          </m:rPr>
                          <a:rPr lang="en-US" altLang="zh-TW" dirty="0"/>
                          <m:t>(</m:t>
                        </m:r>
                        <m:r>
                          <m:rPr>
                            <m:nor/>
                          </m:rPr>
                          <a:rPr lang="en-US" altLang="zh-TW" dirty="0"/>
                          <m:t>q</m:t>
                        </m:r>
                        <m:r>
                          <m:rPr>
                            <m:nor/>
                          </m:rPr>
                          <a:rPr lang="en-US" altLang="zh-TW" dirty="0"/>
                          <m:t>,</m:t>
                        </m:r>
                        <m:r>
                          <m:rPr>
                            <m:nor/>
                          </m:rPr>
                          <a:rPr lang="en-US" altLang="zh-TW" dirty="0"/>
                          <m:t>Dell</m:t>
                        </m:r>
                        <m:r>
                          <m:rPr>
                            <m:nor/>
                          </m:rPr>
                          <a:rPr lang="en-US" altLang="zh-TW" dirty="0"/>
                          <m:t>))</m:t>
                        </m:r>
                      </m:e>
                      <m:sup>
                        <m:r>
                          <a:rPr lang="en-US" altLang="zh-TW" b="0" i="1" smtClean="0">
                            <a:latin typeface="Cambria Math"/>
                          </a:rPr>
                          <m:t>2</m:t>
                        </m:r>
                      </m:sup>
                    </m:sSup>
                    <m:r>
                      <a:rPr lang="en-US" altLang="zh-TW" b="0" i="0" smtClean="0">
                        <a:latin typeface="Cambria Math"/>
                      </a:rPr>
                      <m:t>+</m:t>
                    </m:r>
                    <m:sSup>
                      <m:sSupPr>
                        <m:ctrlPr>
                          <a:rPr lang="en-US" altLang="zh-TW" i="1">
                            <a:latin typeface="Cambria Math"/>
                          </a:rPr>
                        </m:ctrlPr>
                      </m:sSupPr>
                      <m:e>
                        <m:r>
                          <m:rPr>
                            <m:nor/>
                          </m:rPr>
                          <a:rPr lang="en-US" altLang="zh-TW">
                            <a:latin typeface="Cambria Math"/>
                          </a:rPr>
                          <m:t>(</m:t>
                        </m:r>
                        <m:r>
                          <m:rPr>
                            <m:nor/>
                          </m:rPr>
                          <a:rPr lang="en-US" altLang="zh-TW" dirty="0"/>
                          <m:t>rel</m:t>
                        </m:r>
                        <m:r>
                          <m:rPr>
                            <m:nor/>
                          </m:rPr>
                          <a:rPr lang="en-US" altLang="zh-TW" dirty="0"/>
                          <m:t>(</m:t>
                        </m:r>
                        <m:r>
                          <m:rPr>
                            <m:nor/>
                          </m:rPr>
                          <a:rPr lang="en-US" altLang="zh-TW" dirty="0"/>
                          <m:t>q</m:t>
                        </m:r>
                        <m:r>
                          <m:rPr>
                            <m:nor/>
                          </m:rPr>
                          <a:rPr lang="en-US" altLang="zh-TW" dirty="0"/>
                          <m:t>,</m:t>
                        </m:r>
                        <m:r>
                          <m:rPr>
                            <m:nor/>
                          </m:rPr>
                          <a:rPr lang="en-US" altLang="zh-TW" dirty="0"/>
                          <m:t>d</m:t>
                        </m:r>
                        <m:r>
                          <m:rPr>
                            <m:nor/>
                          </m:rPr>
                          <a:rPr lang="en-US" altLang="zh-TW" b="0" i="0" dirty="0" smtClean="0"/>
                          <m:t>2</m:t>
                        </m:r>
                        <m:r>
                          <m:rPr>
                            <m:nor/>
                          </m:rPr>
                          <a:rPr lang="en-US" altLang="zh-TW" dirty="0"/>
                          <m:t>)−</m:t>
                        </m:r>
                        <m:r>
                          <m:rPr>
                            <m:nor/>
                          </m:rPr>
                          <a:rPr lang="en-US" altLang="zh-TW" dirty="0"/>
                          <m:t>Rel</m:t>
                        </m:r>
                        <m:r>
                          <m:rPr>
                            <m:nor/>
                          </m:rPr>
                          <a:rPr lang="en-US" altLang="zh-TW" dirty="0"/>
                          <m:t>(</m:t>
                        </m:r>
                        <m:r>
                          <m:rPr>
                            <m:nor/>
                          </m:rPr>
                          <a:rPr lang="en-US" altLang="zh-TW" dirty="0"/>
                          <m:t>q</m:t>
                        </m:r>
                        <m:r>
                          <m:rPr>
                            <m:nor/>
                          </m:rPr>
                          <a:rPr lang="en-US" altLang="zh-TW" dirty="0"/>
                          <m:t>,</m:t>
                        </m:r>
                        <m:r>
                          <m:rPr>
                            <m:nor/>
                          </m:rPr>
                          <a:rPr lang="en-US" altLang="zh-TW" dirty="0"/>
                          <m:t>Dell</m:t>
                        </m:r>
                        <m:r>
                          <m:rPr>
                            <m:nor/>
                          </m:rPr>
                          <a:rPr lang="en-US" altLang="zh-TW" dirty="0"/>
                          <m:t>))</m:t>
                        </m:r>
                      </m:e>
                      <m:sup>
                        <m:r>
                          <a:rPr lang="en-US" altLang="zh-TW" i="1">
                            <a:latin typeface="Cambria Math"/>
                          </a:rPr>
                          <m:t>2</m:t>
                        </m:r>
                      </m:sup>
                    </m:sSup>
                  </m:oMath>
                </a14:m>
                <a:endParaRPr lang="en-US" altLang="zh-TW" dirty="0" smtClean="0"/>
              </a:p>
              <a:p>
                <a:r>
                  <a:rPr lang="en-US" altLang="zh-TW" dirty="0" smtClean="0"/>
                  <a:t>b=</a:t>
                </a:r>
                <a14:m>
                  <m:oMath xmlns:m="http://schemas.openxmlformats.org/officeDocument/2006/math">
                    <m:sSup>
                      <m:sSupPr>
                        <m:ctrlPr>
                          <a:rPr lang="en-US" altLang="zh-TW" i="1">
                            <a:latin typeface="Cambria Math"/>
                          </a:rPr>
                        </m:ctrlPr>
                      </m:sSupPr>
                      <m:e>
                        <m:r>
                          <m:rPr>
                            <m:nor/>
                          </m:rPr>
                          <a:rPr lang="en-US" altLang="zh-TW">
                            <a:latin typeface="Cambria Math"/>
                          </a:rPr>
                          <m:t>(</m:t>
                        </m:r>
                        <m:r>
                          <m:rPr>
                            <m:nor/>
                          </m:rPr>
                          <a:rPr lang="en-US" altLang="zh-TW" dirty="0"/>
                          <m:t>rel</m:t>
                        </m:r>
                        <m:r>
                          <m:rPr>
                            <m:nor/>
                          </m:rPr>
                          <a:rPr lang="en-US" altLang="zh-TW" dirty="0"/>
                          <m:t>(</m:t>
                        </m:r>
                        <m:r>
                          <m:rPr>
                            <m:nor/>
                          </m:rPr>
                          <a:rPr lang="en-US" altLang="zh-TW" dirty="0"/>
                          <m:t>q</m:t>
                        </m:r>
                        <m:r>
                          <m:rPr>
                            <m:nor/>
                          </m:rPr>
                          <a:rPr lang="en-US" altLang="zh-TW" dirty="0"/>
                          <m:t>,</m:t>
                        </m:r>
                        <m:r>
                          <m:rPr>
                            <m:nor/>
                          </m:rPr>
                          <a:rPr lang="en-US" altLang="zh-TW" dirty="0"/>
                          <m:t>d</m:t>
                        </m:r>
                        <m:r>
                          <m:rPr>
                            <m:nor/>
                          </m:rPr>
                          <a:rPr lang="en-US" altLang="zh-TW" b="0" i="0" dirty="0" smtClean="0"/>
                          <m:t>3</m:t>
                        </m:r>
                        <m:r>
                          <m:rPr>
                            <m:nor/>
                          </m:rPr>
                          <a:rPr lang="en-US" altLang="zh-TW" dirty="0"/>
                          <m:t>)−</m:t>
                        </m:r>
                        <m:r>
                          <m:rPr>
                            <m:nor/>
                          </m:rPr>
                          <a:rPr lang="en-US" altLang="zh-TW" dirty="0"/>
                          <m:t>Rel</m:t>
                        </m:r>
                        <m:r>
                          <m:rPr>
                            <m:nor/>
                          </m:rPr>
                          <a:rPr lang="en-US" altLang="zh-TW" dirty="0"/>
                          <m:t>(</m:t>
                        </m:r>
                        <m:r>
                          <m:rPr>
                            <m:nor/>
                          </m:rPr>
                          <a:rPr lang="en-US" altLang="zh-TW" dirty="0"/>
                          <m:t>q</m:t>
                        </m:r>
                        <m:r>
                          <m:rPr>
                            <m:nor/>
                          </m:rPr>
                          <a:rPr lang="en-US" altLang="zh-TW" dirty="0"/>
                          <m:t>,</m:t>
                        </m:r>
                        <m:r>
                          <m:rPr>
                            <m:nor/>
                          </m:rPr>
                          <a:rPr lang="en-US" altLang="zh-TW" b="0" i="0" dirty="0" smtClean="0"/>
                          <m:t>HP</m:t>
                        </m:r>
                        <m:r>
                          <m:rPr>
                            <m:nor/>
                          </m:rPr>
                          <a:rPr lang="en-US" altLang="zh-TW" dirty="0"/>
                          <m:t>))</m:t>
                        </m:r>
                      </m:e>
                      <m:sup>
                        <m:r>
                          <a:rPr lang="en-US" altLang="zh-TW" i="1">
                            <a:latin typeface="Cambria Math"/>
                          </a:rPr>
                          <m:t>2</m:t>
                        </m:r>
                      </m:sup>
                    </m:sSup>
                  </m:oMath>
                </a14:m>
                <a:endParaRPr lang="en-US" altLang="zh-TW" dirty="0" smtClean="0"/>
              </a:p>
              <a:p>
                <a:r>
                  <a:rPr lang="en-US" altLang="zh-TW" dirty="0"/>
                  <a:t>c</a:t>
                </a:r>
                <a:r>
                  <a:rPr lang="en-US" altLang="zh-TW" dirty="0" smtClean="0"/>
                  <a:t>=</a:t>
                </a:r>
                <a14:m>
                  <m:oMath xmlns:m="http://schemas.openxmlformats.org/officeDocument/2006/math">
                    <m:sSup>
                      <m:sSupPr>
                        <m:ctrlPr>
                          <a:rPr lang="en-US" altLang="zh-TW" i="1">
                            <a:latin typeface="Cambria Math"/>
                          </a:rPr>
                        </m:ctrlPr>
                      </m:sSupPr>
                      <m:e>
                        <m:r>
                          <m:rPr>
                            <m:nor/>
                          </m:rPr>
                          <a:rPr lang="en-US" altLang="zh-TW">
                            <a:latin typeface="Cambria Math"/>
                          </a:rPr>
                          <m:t>(</m:t>
                        </m:r>
                        <m:r>
                          <m:rPr>
                            <m:nor/>
                          </m:rPr>
                          <a:rPr lang="en-US" altLang="zh-TW" dirty="0"/>
                          <m:t>rel</m:t>
                        </m:r>
                        <m:r>
                          <m:rPr>
                            <m:nor/>
                          </m:rPr>
                          <a:rPr lang="en-US" altLang="zh-TW" dirty="0"/>
                          <m:t>(</m:t>
                        </m:r>
                        <m:r>
                          <m:rPr>
                            <m:nor/>
                          </m:rPr>
                          <a:rPr lang="en-US" altLang="zh-TW" dirty="0"/>
                          <m:t>q</m:t>
                        </m:r>
                        <m:r>
                          <m:rPr>
                            <m:nor/>
                          </m:rPr>
                          <a:rPr lang="en-US" altLang="zh-TW" dirty="0"/>
                          <m:t>,</m:t>
                        </m:r>
                        <m:r>
                          <m:rPr>
                            <m:nor/>
                          </m:rPr>
                          <a:rPr lang="en-US" altLang="zh-TW" dirty="0"/>
                          <m:t>d</m:t>
                        </m:r>
                        <m:r>
                          <m:rPr>
                            <m:nor/>
                          </m:rPr>
                          <a:rPr lang="en-US" altLang="zh-TW" b="0" i="0" dirty="0" smtClean="0"/>
                          <m:t>4</m:t>
                        </m:r>
                        <m:r>
                          <m:rPr>
                            <m:nor/>
                          </m:rPr>
                          <a:rPr lang="en-US" altLang="zh-TW" dirty="0"/>
                          <m:t>)−</m:t>
                        </m:r>
                        <m:r>
                          <m:rPr>
                            <m:nor/>
                          </m:rPr>
                          <a:rPr lang="en-US" altLang="zh-TW" dirty="0"/>
                          <m:t>Rel</m:t>
                        </m:r>
                        <m:r>
                          <m:rPr>
                            <m:nor/>
                          </m:rPr>
                          <a:rPr lang="en-US" altLang="zh-TW" dirty="0"/>
                          <m:t>(</m:t>
                        </m:r>
                        <m:r>
                          <m:rPr>
                            <m:nor/>
                          </m:rPr>
                          <a:rPr lang="en-US" altLang="zh-TW" dirty="0"/>
                          <m:t>q</m:t>
                        </m:r>
                        <m:r>
                          <m:rPr>
                            <m:nor/>
                          </m:rPr>
                          <a:rPr lang="en-US" altLang="zh-TW" dirty="0"/>
                          <m:t>,</m:t>
                        </m:r>
                        <m:r>
                          <m:rPr>
                            <m:nor/>
                          </m:rPr>
                          <a:rPr lang="en-US" altLang="zh-TW" b="0" i="0" dirty="0" smtClean="0"/>
                          <m:t>acer</m:t>
                        </m:r>
                        <m:r>
                          <m:rPr>
                            <m:nor/>
                          </m:rPr>
                          <a:rPr lang="en-US" altLang="zh-TW" dirty="0"/>
                          <m:t>))</m:t>
                        </m:r>
                      </m:e>
                      <m:sup>
                        <m:r>
                          <a:rPr lang="en-US" altLang="zh-TW" i="1">
                            <a:latin typeface="Cambria Math"/>
                          </a:rPr>
                          <m:t>2</m:t>
                        </m:r>
                      </m:sup>
                    </m:sSup>
                    <m:r>
                      <a:rPr lang="en-US" altLang="zh-TW">
                        <a:latin typeface="Cambria Math"/>
                      </a:rPr>
                      <m:t>+</m:t>
                    </m:r>
                    <m:sSup>
                      <m:sSupPr>
                        <m:ctrlPr>
                          <a:rPr lang="en-US" altLang="zh-TW" i="1">
                            <a:latin typeface="Cambria Math"/>
                          </a:rPr>
                        </m:ctrlPr>
                      </m:sSupPr>
                      <m:e>
                        <m:r>
                          <m:rPr>
                            <m:nor/>
                          </m:rPr>
                          <a:rPr lang="en-US" altLang="zh-TW">
                            <a:latin typeface="Cambria Math"/>
                          </a:rPr>
                          <m:t>(</m:t>
                        </m:r>
                        <m:r>
                          <m:rPr>
                            <m:nor/>
                          </m:rPr>
                          <a:rPr lang="en-US" altLang="zh-TW" dirty="0"/>
                          <m:t>rel</m:t>
                        </m:r>
                        <m:r>
                          <m:rPr>
                            <m:nor/>
                          </m:rPr>
                          <a:rPr lang="en-US" altLang="zh-TW" dirty="0"/>
                          <m:t>(</m:t>
                        </m:r>
                        <m:r>
                          <m:rPr>
                            <m:nor/>
                          </m:rPr>
                          <a:rPr lang="en-US" altLang="zh-TW" dirty="0"/>
                          <m:t>q</m:t>
                        </m:r>
                        <m:r>
                          <m:rPr>
                            <m:nor/>
                          </m:rPr>
                          <a:rPr lang="en-US" altLang="zh-TW" dirty="0"/>
                          <m:t>,</m:t>
                        </m:r>
                        <m:r>
                          <m:rPr>
                            <m:nor/>
                          </m:rPr>
                          <a:rPr lang="en-US" altLang="zh-TW" dirty="0"/>
                          <m:t>d</m:t>
                        </m:r>
                        <m:r>
                          <m:rPr>
                            <m:nor/>
                          </m:rPr>
                          <a:rPr lang="en-US" altLang="zh-TW" b="0" i="0" dirty="0" smtClean="0"/>
                          <m:t>5</m:t>
                        </m:r>
                        <m:r>
                          <m:rPr>
                            <m:nor/>
                          </m:rPr>
                          <a:rPr lang="en-US" altLang="zh-TW" dirty="0"/>
                          <m:t>)−</m:t>
                        </m:r>
                        <m:r>
                          <m:rPr>
                            <m:nor/>
                          </m:rPr>
                          <a:rPr lang="en-US" altLang="zh-TW" dirty="0"/>
                          <m:t>Rel</m:t>
                        </m:r>
                        <m:r>
                          <m:rPr>
                            <m:nor/>
                          </m:rPr>
                          <a:rPr lang="en-US" altLang="zh-TW" dirty="0"/>
                          <m:t>(</m:t>
                        </m:r>
                        <m:r>
                          <m:rPr>
                            <m:nor/>
                          </m:rPr>
                          <a:rPr lang="en-US" altLang="zh-TW" dirty="0"/>
                          <m:t>q</m:t>
                        </m:r>
                        <m:r>
                          <m:rPr>
                            <m:nor/>
                          </m:rPr>
                          <a:rPr lang="en-US" altLang="zh-TW" dirty="0"/>
                          <m:t>,</m:t>
                        </m:r>
                        <m:r>
                          <m:rPr>
                            <m:nor/>
                          </m:rPr>
                          <a:rPr lang="en-US" altLang="zh-TW" b="0" i="0" dirty="0" smtClean="0"/>
                          <m:t>acer</m:t>
                        </m:r>
                        <m:r>
                          <m:rPr>
                            <m:nor/>
                          </m:rPr>
                          <a:rPr lang="en-US" altLang="zh-TW" dirty="0"/>
                          <m:t>))</m:t>
                        </m:r>
                      </m:e>
                      <m:sup>
                        <m:r>
                          <a:rPr lang="en-US" altLang="zh-TW" i="1">
                            <a:latin typeface="Cambria Math"/>
                          </a:rPr>
                          <m:t>2</m:t>
                        </m:r>
                      </m:sup>
                    </m:sSup>
                  </m:oMath>
                </a14:m>
                <a:endParaRPr lang="zh-TW" altLang="en-US" dirty="0"/>
              </a:p>
            </p:txBody>
          </p:sp>
        </mc:Choice>
        <mc:Fallback xmlns="">
          <p:sp>
            <p:nvSpPr>
              <p:cNvPr id="9" name="文字方塊 8"/>
              <p:cNvSpPr txBox="1">
                <a:spLocks noRot="1" noChangeAspect="1" noMove="1" noResize="1" noEditPoints="1" noAdjustHandles="1" noChangeArrowheads="1" noChangeShapeType="1" noTextEdit="1"/>
              </p:cNvSpPr>
              <p:nvPr/>
            </p:nvSpPr>
            <p:spPr>
              <a:xfrm>
                <a:off x="-30796" y="3284984"/>
                <a:ext cx="6156176" cy="2169761"/>
              </a:xfrm>
              <a:prstGeom prst="rect">
                <a:avLst/>
              </a:prstGeom>
              <a:blipFill rotWithShape="1">
                <a:blip r:embed="rId4"/>
                <a:stretch>
                  <a:fillRect l="-891" b="-2247"/>
                </a:stretch>
              </a:blipFill>
            </p:spPr>
            <p:txBody>
              <a:bodyPr/>
              <a:lstStyle/>
              <a:p>
                <a:r>
                  <a:rPr lang="zh-TW" altLang="en-US">
                    <a:noFill/>
                  </a:rPr>
                  <a:t> </a:t>
                </a:r>
              </a:p>
            </p:txBody>
          </p:sp>
        </mc:Fallback>
      </mc:AlternateContent>
      <p:graphicFrame>
        <p:nvGraphicFramePr>
          <p:cNvPr id="15" name="表格 14"/>
          <p:cNvGraphicFramePr>
            <a:graphicFrameLocks noGrp="1"/>
          </p:cNvGraphicFramePr>
          <p:nvPr>
            <p:extLst>
              <p:ext uri="{D42A27DB-BD31-4B8C-83A1-F6EECF244321}">
                <p14:modId xmlns:p14="http://schemas.microsoft.com/office/powerpoint/2010/main" val="2419996518"/>
              </p:ext>
            </p:extLst>
          </p:nvPr>
        </p:nvGraphicFramePr>
        <p:xfrm>
          <a:off x="6156176" y="4077072"/>
          <a:ext cx="2441894" cy="1535048"/>
        </p:xfrm>
        <a:graphic>
          <a:graphicData uri="http://schemas.openxmlformats.org/drawingml/2006/table">
            <a:tbl>
              <a:tblPr firstRow="1" bandRow="1">
                <a:tableStyleId>{5C22544A-7EE6-4342-B048-85BDC9FD1C3A}</a:tableStyleId>
              </a:tblPr>
              <a:tblGrid>
                <a:gridCol w="1220947"/>
                <a:gridCol w="1220947"/>
              </a:tblGrid>
              <a:tr h="383762">
                <a:tc gridSpan="2">
                  <a:txBody>
                    <a:bodyPr/>
                    <a:lstStyle/>
                    <a:p>
                      <a:pPr algn="ctr"/>
                      <a:r>
                        <a:rPr lang="en-US" altLang="zh-TW" dirty="0" smtClean="0"/>
                        <a:t>OS</a:t>
                      </a:r>
                      <a:endParaRPr lang="zh-TW" altLang="en-US" dirty="0"/>
                    </a:p>
                  </a:txBody>
                  <a:tcPr/>
                </a:tc>
                <a:tc hMerge="1">
                  <a:txBody>
                    <a:bodyPr/>
                    <a:lstStyle/>
                    <a:p>
                      <a:endParaRPr lang="zh-TW" altLang="en-US" dirty="0"/>
                    </a:p>
                  </a:txBody>
                  <a:tcPr/>
                </a:tc>
              </a:tr>
              <a:tr h="383762">
                <a:tc>
                  <a:txBody>
                    <a:bodyPr/>
                    <a:lstStyle/>
                    <a:p>
                      <a:r>
                        <a:rPr lang="en-US" altLang="zh-TW" dirty="0" smtClean="0"/>
                        <a:t>XP7</a:t>
                      </a:r>
                      <a:endParaRPr lang="zh-TW" altLang="en-US" dirty="0"/>
                    </a:p>
                  </a:txBody>
                  <a:tcPr/>
                </a:tc>
                <a:tc>
                  <a:txBody>
                    <a:bodyPr/>
                    <a:lstStyle/>
                    <a:p>
                      <a:r>
                        <a:rPr lang="en-US" altLang="zh-TW" dirty="0" smtClean="0"/>
                        <a:t>d1</a:t>
                      </a:r>
                      <a:endParaRPr lang="zh-TW" altLang="en-US" dirty="0"/>
                    </a:p>
                  </a:txBody>
                  <a:tcPr/>
                </a:tc>
              </a:tr>
              <a:tr h="3837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err="1" smtClean="0"/>
                        <a:t>Mac</a:t>
                      </a:r>
                      <a:r>
                        <a:rPr lang="en-US" altLang="zh-TW" baseline="0" dirty="0" err="1" smtClean="0"/>
                        <a:t>Os</a:t>
                      </a:r>
                      <a:endParaRPr lang="zh-TW" altLang="en-US" dirty="0" smtClean="0"/>
                    </a:p>
                  </a:txBody>
                  <a:tcPr/>
                </a:tc>
                <a:tc>
                  <a:txBody>
                    <a:bodyPr/>
                    <a:lstStyle/>
                    <a:p>
                      <a:r>
                        <a:rPr lang="en-US" altLang="zh-TW" dirty="0" smtClean="0"/>
                        <a:t>d2,d3</a:t>
                      </a:r>
                      <a:endParaRPr lang="zh-TW" altLang="en-US" dirty="0"/>
                    </a:p>
                  </a:txBody>
                  <a:tcPr/>
                </a:tc>
              </a:tr>
              <a:tr h="3837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XP</a:t>
                      </a:r>
                      <a:endParaRPr lang="zh-TW" altLang="en-US" dirty="0" smtClean="0"/>
                    </a:p>
                  </a:txBody>
                  <a:tcPr/>
                </a:tc>
                <a:tc>
                  <a:txBody>
                    <a:bodyPr/>
                    <a:lstStyle/>
                    <a:p>
                      <a:r>
                        <a:rPr lang="en-US" altLang="zh-TW" dirty="0" smtClean="0"/>
                        <a:t>d4,d5</a:t>
                      </a:r>
                      <a:endParaRPr lang="zh-TW" altLang="en-US" dirty="0"/>
                    </a:p>
                  </a:txBody>
                  <a:tcPr/>
                </a:tc>
              </a:tr>
            </a:tbl>
          </a:graphicData>
        </a:graphic>
      </p:graphicFrame>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870" y="620688"/>
            <a:ext cx="5219700" cy="1028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46181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Significance of A Dimension</a:t>
            </a:r>
          </a:p>
        </p:txBody>
      </p:sp>
      <p:sp>
        <p:nvSpPr>
          <p:cNvPr id="3" name="內容版面配置區 2"/>
          <p:cNvSpPr>
            <a:spLocks noGrp="1"/>
          </p:cNvSpPr>
          <p:nvPr>
            <p:ph idx="1"/>
          </p:nvPr>
        </p:nvSpPr>
        <p:spPr/>
        <p:txBody>
          <a:bodyPr/>
          <a:lstStyle/>
          <a:p>
            <a:pPr>
              <a:buFont typeface="Arial" pitchFamily="34" charset="0"/>
              <a:buChar char="•"/>
            </a:pPr>
            <a:r>
              <a:rPr lang="en-US" altLang="zh-TW" dirty="0" smtClean="0"/>
              <a:t>1</a:t>
            </a:r>
          </a:p>
          <a:p>
            <a:pPr lvl="1">
              <a:buFont typeface="Arial" pitchFamily="34" charset="0"/>
              <a:buChar char="•"/>
            </a:pPr>
            <a:endParaRPr lang="zh-TW" altLang="en-US" dirty="0"/>
          </a:p>
        </p:txBody>
      </p:sp>
      <p:sp>
        <p:nvSpPr>
          <p:cNvPr id="4" name="日期版面配置區 3"/>
          <p:cNvSpPr>
            <a:spLocks noGrp="1"/>
          </p:cNvSpPr>
          <p:nvPr>
            <p:ph type="dt" sz="half" idx="10"/>
          </p:nvPr>
        </p:nvSpPr>
        <p:spPr/>
        <p:txBody>
          <a:bodyPr/>
          <a:lstStyle/>
          <a:p>
            <a:fld id="{0A3A144F-C431-45D8-A5A1-65EE74A9767D}" type="datetime1">
              <a:rPr lang="zh-TW" altLang="en-US" smtClean="0"/>
              <a:t>2012/5/27</a:t>
            </a:fld>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t>13</a:t>
            </a:fld>
            <a:endParaRPr lang="zh-TW" altLang="en-US"/>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556792"/>
            <a:ext cx="4466296" cy="4282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24"/>
          <p:cNvGrpSpPr/>
          <p:nvPr/>
        </p:nvGrpSpPr>
        <p:grpSpPr>
          <a:xfrm>
            <a:off x="714348" y="2678901"/>
            <a:ext cx="7643866" cy="3786214"/>
            <a:chOff x="714348" y="2428868"/>
            <a:chExt cx="7643866" cy="3786214"/>
          </a:xfrm>
        </p:grpSpPr>
        <p:pic>
          <p:nvPicPr>
            <p:cNvPr id="8" name="Picture 4" descr="C:\Users\Bo\AppData\Local\Microsoft\Windows\Temporary Internet Files\Content.IE5\D0K267CS\MC900432626[1].png"/>
            <p:cNvPicPr>
              <a:picLocks noChangeAspect="1" noChangeArrowheads="1"/>
            </p:cNvPicPr>
            <p:nvPr/>
          </p:nvPicPr>
          <p:blipFill>
            <a:blip r:embed="rId3" cstate="print"/>
            <a:srcRect/>
            <a:stretch>
              <a:fillRect/>
            </a:stretch>
          </p:blipFill>
          <p:spPr bwMode="auto">
            <a:xfrm>
              <a:off x="928662" y="4143380"/>
              <a:ext cx="1000132" cy="1000132"/>
            </a:xfrm>
            <a:prstGeom prst="rect">
              <a:avLst/>
            </a:prstGeom>
            <a:noFill/>
          </p:spPr>
        </p:pic>
        <p:sp>
          <p:nvSpPr>
            <p:cNvPr id="9" name="Rounded Rectangular Callout 5"/>
            <p:cNvSpPr/>
            <p:nvPr/>
          </p:nvSpPr>
          <p:spPr>
            <a:xfrm>
              <a:off x="714348" y="3214686"/>
              <a:ext cx="1643074" cy="714380"/>
            </a:xfrm>
            <a:prstGeom prst="wedgeRoundRectCallout">
              <a:avLst/>
            </a:prstGeom>
            <a:solidFill>
              <a:srgbClr val="6699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Healthcare</a:t>
              </a:r>
            </a:p>
            <a:p>
              <a:pPr algn="ctr"/>
              <a:r>
                <a:rPr lang="en-US" dirty="0" smtClean="0"/>
                <a:t>Reform </a:t>
              </a:r>
              <a:endParaRPr lang="en-US" dirty="0"/>
            </a:p>
          </p:txBody>
        </p:sp>
        <p:sp>
          <p:nvSpPr>
            <p:cNvPr id="10" name="Right Arrow 6"/>
            <p:cNvSpPr/>
            <p:nvPr/>
          </p:nvSpPr>
          <p:spPr>
            <a:xfrm>
              <a:off x="2500298" y="4286256"/>
              <a:ext cx="714380" cy="571504"/>
            </a:xfrm>
            <a:prstGeom prst="rightArrow">
              <a:avLst/>
            </a:prstGeom>
            <a:solidFill>
              <a:srgbClr val="6699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Alternate Process 7"/>
            <p:cNvSpPr/>
            <p:nvPr/>
          </p:nvSpPr>
          <p:spPr>
            <a:xfrm>
              <a:off x="3929058" y="2428868"/>
              <a:ext cx="4071966" cy="500066"/>
            </a:xfrm>
            <a:prstGeom prst="flowChartAlternateProcess">
              <a:avLst/>
            </a:prstGeom>
            <a:solidFill>
              <a:schemeClr val="tx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TEXplorer</a:t>
              </a: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System</a:t>
              </a:r>
              <a:endParaRPr 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2" name="Flowchart: Alternate Process 8"/>
            <p:cNvSpPr/>
            <p:nvPr/>
          </p:nvSpPr>
          <p:spPr>
            <a:xfrm>
              <a:off x="3929058" y="3143248"/>
              <a:ext cx="1643074" cy="928694"/>
            </a:xfrm>
            <a:prstGeom prst="flowChartAlternateProcess">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w="900" cmpd="sng">
                    <a:solidFill>
                      <a:schemeClr val="bg1">
                        <a:alpha val="55000"/>
                      </a:schemeClr>
                    </a:solidFill>
                    <a:prstDash val="solid"/>
                  </a:ln>
                  <a:solidFill>
                    <a:schemeClr val="bg1">
                      <a:lumMod val="95000"/>
                    </a:schemeClr>
                  </a:solidFill>
                  <a:effectLst>
                    <a:innerShdw blurRad="101600" dist="76200" dir="5400000">
                      <a:schemeClr val="accent1">
                        <a:satMod val="190000"/>
                        <a:tint val="100000"/>
                        <a:alpha val="74000"/>
                      </a:schemeClr>
                    </a:innerShdw>
                  </a:effectLst>
                </a:rPr>
                <a:t>Top-1 Dimension: Person</a:t>
              </a:r>
              <a:endParaRPr lang="en-US" b="1" dirty="0">
                <a:ln w="900" cmpd="sng">
                  <a:solidFill>
                    <a:schemeClr val="bg1">
                      <a:alpha val="55000"/>
                    </a:schemeClr>
                  </a:solidFill>
                  <a:prstDash val="solid"/>
                </a:ln>
                <a:solidFill>
                  <a:schemeClr val="bg1">
                    <a:lumMod val="95000"/>
                  </a:schemeClr>
                </a:solidFill>
                <a:effectLst>
                  <a:innerShdw blurRad="101600" dist="76200" dir="5400000">
                    <a:schemeClr val="accent1">
                      <a:satMod val="190000"/>
                      <a:tint val="100000"/>
                      <a:alpha val="74000"/>
                    </a:schemeClr>
                  </a:innerShdw>
                </a:effectLst>
              </a:endParaRPr>
            </a:p>
          </p:txBody>
        </p:sp>
        <p:pic>
          <p:nvPicPr>
            <p:cNvPr id="13" name="Picture 6" descr="http://www.ustream.tv/blog/wp-content/uploads/2009/01/obama-official-photo.jpeg"/>
            <p:cNvPicPr>
              <a:picLocks noChangeAspect="1" noChangeArrowheads="1"/>
            </p:cNvPicPr>
            <p:nvPr/>
          </p:nvPicPr>
          <p:blipFill>
            <a:blip r:embed="rId4" cstate="print"/>
            <a:srcRect/>
            <a:stretch>
              <a:fillRect/>
            </a:stretch>
          </p:blipFill>
          <p:spPr bwMode="auto">
            <a:xfrm>
              <a:off x="5715008" y="3214686"/>
              <a:ext cx="642942" cy="873329"/>
            </a:xfrm>
            <a:prstGeom prst="rect">
              <a:avLst/>
            </a:prstGeom>
            <a:noFill/>
          </p:spPr>
        </p:pic>
        <p:pic>
          <p:nvPicPr>
            <p:cNvPr id="14" name="Picture 10" descr="http://t0.gstatic.com/images?q=tbn:2JFsYwbXndYu8M:http://onemoreplotplease.files.wordpress.com/2009/03/who-is-hillary-clinton.jpg"/>
            <p:cNvPicPr>
              <a:picLocks noChangeAspect="1" noChangeArrowheads="1"/>
            </p:cNvPicPr>
            <p:nvPr/>
          </p:nvPicPr>
          <p:blipFill>
            <a:blip r:embed="rId5" cstate="print"/>
            <a:srcRect/>
            <a:stretch>
              <a:fillRect/>
            </a:stretch>
          </p:blipFill>
          <p:spPr bwMode="auto">
            <a:xfrm>
              <a:off x="6500825" y="3214686"/>
              <a:ext cx="680569" cy="857256"/>
            </a:xfrm>
            <a:prstGeom prst="rect">
              <a:avLst/>
            </a:prstGeom>
            <a:noFill/>
          </p:spPr>
        </p:pic>
        <p:pic>
          <p:nvPicPr>
            <p:cNvPr id="15" name="Picture 2" descr="http://t2.gstatic.com/images?q=tbn:N2p6bZOzxU8a-M:http://riccioli.files.wordpress.com/2009/01/442px-nancy_pelosi_official_portrait.jpg"/>
            <p:cNvPicPr>
              <a:picLocks noChangeAspect="1" noChangeArrowheads="1"/>
            </p:cNvPicPr>
            <p:nvPr/>
          </p:nvPicPr>
          <p:blipFill>
            <a:blip r:embed="rId6" cstate="print"/>
            <a:srcRect/>
            <a:stretch>
              <a:fillRect/>
            </a:stretch>
          </p:blipFill>
          <p:spPr bwMode="auto">
            <a:xfrm>
              <a:off x="7286644" y="3214686"/>
              <a:ext cx="628654" cy="857256"/>
            </a:xfrm>
            <a:prstGeom prst="rect">
              <a:avLst/>
            </a:prstGeom>
            <a:noFill/>
          </p:spPr>
        </p:pic>
        <p:sp>
          <p:nvSpPr>
            <p:cNvPr id="16" name="Flowchart: Alternate Process 12"/>
            <p:cNvSpPr/>
            <p:nvPr/>
          </p:nvSpPr>
          <p:spPr>
            <a:xfrm>
              <a:off x="3929058" y="4214818"/>
              <a:ext cx="1643074" cy="928694"/>
            </a:xfrm>
            <a:prstGeom prst="flowChartAlternateProcess">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w="900" cmpd="sng">
                    <a:solidFill>
                      <a:schemeClr val="bg1">
                        <a:alpha val="55000"/>
                      </a:schemeClr>
                    </a:solidFill>
                    <a:prstDash val="solid"/>
                  </a:ln>
                  <a:solidFill>
                    <a:schemeClr val="bg1">
                      <a:lumMod val="95000"/>
                    </a:schemeClr>
                  </a:solidFill>
                  <a:effectLst>
                    <a:innerShdw blurRad="101600" dist="76200" dir="5400000">
                      <a:schemeClr val="accent1">
                        <a:satMod val="190000"/>
                        <a:tint val="100000"/>
                        <a:alpha val="74000"/>
                      </a:schemeClr>
                    </a:innerShdw>
                  </a:effectLst>
                </a:rPr>
                <a:t>Top-2 Dimension: Org</a:t>
              </a:r>
              <a:endParaRPr lang="en-US" b="1" dirty="0">
                <a:ln w="900" cmpd="sng">
                  <a:solidFill>
                    <a:schemeClr val="bg1">
                      <a:alpha val="55000"/>
                    </a:schemeClr>
                  </a:solidFill>
                  <a:prstDash val="solid"/>
                </a:ln>
                <a:solidFill>
                  <a:schemeClr val="bg1">
                    <a:lumMod val="95000"/>
                  </a:schemeClr>
                </a:solidFill>
                <a:effectLst>
                  <a:innerShdw blurRad="101600" dist="76200" dir="5400000">
                    <a:schemeClr val="accent1">
                      <a:satMod val="190000"/>
                      <a:tint val="100000"/>
                      <a:alpha val="74000"/>
                    </a:schemeClr>
                  </a:innerShdw>
                </a:effectLst>
              </a:endParaRPr>
            </a:p>
          </p:txBody>
        </p:sp>
        <p:pic>
          <p:nvPicPr>
            <p:cNvPr id="17" name="Picture 8" descr="us-congress-building"/>
            <p:cNvPicPr>
              <a:picLocks noChangeAspect="1" noChangeArrowheads="1"/>
            </p:cNvPicPr>
            <p:nvPr/>
          </p:nvPicPr>
          <p:blipFill>
            <a:blip r:embed="rId7" cstate="print"/>
            <a:srcRect/>
            <a:stretch>
              <a:fillRect/>
            </a:stretch>
          </p:blipFill>
          <p:spPr bwMode="auto">
            <a:xfrm>
              <a:off x="5715008" y="4429132"/>
              <a:ext cx="843276" cy="560382"/>
            </a:xfrm>
            <a:prstGeom prst="rect">
              <a:avLst/>
            </a:prstGeom>
            <a:noFill/>
          </p:spPr>
        </p:pic>
        <p:pic>
          <p:nvPicPr>
            <p:cNvPr id="18" name="Picture 4" descr="http://t3.gstatic.com/images?q=tbn:41gnCpf1T5AdNM:http://www.destination360.com/north-america/us/washington-dc/images/s/washington-dc-white-house-s.jpg"/>
            <p:cNvPicPr>
              <a:picLocks noChangeAspect="1" noChangeArrowheads="1"/>
            </p:cNvPicPr>
            <p:nvPr/>
          </p:nvPicPr>
          <p:blipFill>
            <a:blip r:embed="rId8" cstate="print"/>
            <a:srcRect/>
            <a:stretch>
              <a:fillRect/>
            </a:stretch>
          </p:blipFill>
          <p:spPr bwMode="auto">
            <a:xfrm>
              <a:off x="6715140" y="4429132"/>
              <a:ext cx="714379" cy="571503"/>
            </a:xfrm>
            <a:prstGeom prst="rect">
              <a:avLst/>
            </a:prstGeom>
            <a:noFill/>
          </p:spPr>
        </p:pic>
        <p:pic>
          <p:nvPicPr>
            <p:cNvPr id="19" name="Picture 6" descr="http://t1.gstatic.com/images?q=tbn:72sFVPrf15HGcM:https://wiki.luc.edu/download/attachments/720918/DHHS_Seal.jpg"/>
            <p:cNvPicPr>
              <a:picLocks noChangeAspect="1" noChangeArrowheads="1"/>
            </p:cNvPicPr>
            <p:nvPr/>
          </p:nvPicPr>
          <p:blipFill>
            <a:blip r:embed="rId9" cstate="print"/>
            <a:srcRect/>
            <a:stretch>
              <a:fillRect/>
            </a:stretch>
          </p:blipFill>
          <p:spPr bwMode="auto">
            <a:xfrm>
              <a:off x="7572396" y="4357694"/>
              <a:ext cx="661983" cy="661984"/>
            </a:xfrm>
            <a:prstGeom prst="rect">
              <a:avLst/>
            </a:prstGeom>
            <a:noFill/>
          </p:spPr>
        </p:pic>
        <p:sp>
          <p:nvSpPr>
            <p:cNvPr id="20" name="Flowchart: Alternate Process 16"/>
            <p:cNvSpPr/>
            <p:nvPr/>
          </p:nvSpPr>
          <p:spPr>
            <a:xfrm>
              <a:off x="3929058" y="5286388"/>
              <a:ext cx="1643074" cy="928694"/>
            </a:xfrm>
            <a:prstGeom prst="flowChartAlternateProcess">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w="900" cmpd="sng">
                    <a:solidFill>
                      <a:schemeClr val="bg1">
                        <a:alpha val="55000"/>
                      </a:schemeClr>
                    </a:solidFill>
                    <a:prstDash val="solid"/>
                  </a:ln>
                  <a:solidFill>
                    <a:schemeClr val="bg1">
                      <a:lumMod val="95000"/>
                    </a:schemeClr>
                  </a:solidFill>
                  <a:effectLst>
                    <a:innerShdw blurRad="101600" dist="76200" dir="5400000">
                      <a:schemeClr val="accent1">
                        <a:satMod val="190000"/>
                        <a:tint val="100000"/>
                        <a:alpha val="74000"/>
                      </a:schemeClr>
                    </a:innerShdw>
                  </a:effectLst>
                </a:rPr>
                <a:t>Top-3 Dimension: Time</a:t>
              </a:r>
              <a:endParaRPr lang="en-US" b="1" dirty="0">
                <a:ln w="900" cmpd="sng">
                  <a:solidFill>
                    <a:schemeClr val="bg1">
                      <a:alpha val="55000"/>
                    </a:schemeClr>
                  </a:solidFill>
                  <a:prstDash val="solid"/>
                </a:ln>
                <a:solidFill>
                  <a:schemeClr val="bg1">
                    <a:lumMod val="95000"/>
                  </a:schemeClr>
                </a:solidFill>
                <a:effectLst>
                  <a:innerShdw blurRad="101600" dist="76200" dir="5400000">
                    <a:schemeClr val="accent1">
                      <a:satMod val="190000"/>
                      <a:tint val="100000"/>
                      <a:alpha val="74000"/>
                    </a:schemeClr>
                  </a:innerShdw>
                </a:effectLst>
              </a:endParaRPr>
            </a:p>
          </p:txBody>
        </p:sp>
        <p:sp>
          <p:nvSpPr>
            <p:cNvPr id="21" name="Rectangle 21"/>
            <p:cNvSpPr/>
            <p:nvPr/>
          </p:nvSpPr>
          <p:spPr>
            <a:xfrm>
              <a:off x="5643570" y="5572140"/>
              <a:ext cx="1000132" cy="40011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2000" b="1" cap="none" spc="0" dirty="0" smtClean="0">
                  <a:ln>
                    <a:prstDash val="solid"/>
                  </a:ln>
                  <a:solidFill>
                    <a:schemeClr val="accent3">
                      <a:lumMod val="75000"/>
                    </a:schemeClr>
                  </a:solidFill>
                  <a:effectLst>
                    <a:outerShdw blurRad="88000" dist="50800" dir="5040000" algn="tl">
                      <a:schemeClr val="accent4">
                        <a:tint val="80000"/>
                        <a:satMod val="250000"/>
                        <a:alpha val="45000"/>
                      </a:schemeClr>
                    </a:outerShdw>
                  </a:effectLst>
                </a:rPr>
                <a:t>2010</a:t>
              </a:r>
              <a:endParaRPr lang="en-US" sz="2000" b="1" cap="none" spc="0" dirty="0">
                <a:ln>
                  <a:prstDash val="solid"/>
                </a:ln>
                <a:solidFill>
                  <a:schemeClr val="accent3">
                    <a:lumMod val="75000"/>
                  </a:schemeClr>
                </a:solidFill>
                <a:effectLst>
                  <a:outerShdw blurRad="88000" dist="50800" dir="5040000" algn="tl">
                    <a:schemeClr val="accent4">
                      <a:tint val="80000"/>
                      <a:satMod val="250000"/>
                      <a:alpha val="45000"/>
                    </a:schemeClr>
                  </a:outerShdw>
                </a:effectLst>
              </a:endParaRPr>
            </a:p>
          </p:txBody>
        </p:sp>
        <p:sp>
          <p:nvSpPr>
            <p:cNvPr id="22" name="Rectangle 22"/>
            <p:cNvSpPr/>
            <p:nvPr/>
          </p:nvSpPr>
          <p:spPr>
            <a:xfrm>
              <a:off x="6500826" y="5572140"/>
              <a:ext cx="1000132" cy="40011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2000" b="1" cap="none" spc="0" dirty="0" smtClean="0">
                  <a:ln>
                    <a:prstDash val="solid"/>
                  </a:ln>
                  <a:solidFill>
                    <a:schemeClr val="accent3">
                      <a:lumMod val="75000"/>
                    </a:schemeClr>
                  </a:solidFill>
                  <a:effectLst>
                    <a:outerShdw blurRad="88000" dist="50800" dir="5040000" algn="tl">
                      <a:schemeClr val="accent4">
                        <a:tint val="80000"/>
                        <a:satMod val="250000"/>
                        <a:alpha val="45000"/>
                      </a:schemeClr>
                    </a:outerShdw>
                  </a:effectLst>
                </a:rPr>
                <a:t>2008</a:t>
              </a:r>
              <a:endParaRPr lang="en-US" sz="2000" b="1" cap="none" spc="0" dirty="0">
                <a:ln>
                  <a:prstDash val="solid"/>
                </a:ln>
                <a:solidFill>
                  <a:schemeClr val="accent3">
                    <a:lumMod val="75000"/>
                  </a:schemeClr>
                </a:solidFill>
                <a:effectLst>
                  <a:outerShdw blurRad="88000" dist="50800" dir="5040000" algn="tl">
                    <a:schemeClr val="accent4">
                      <a:tint val="80000"/>
                      <a:satMod val="250000"/>
                      <a:alpha val="45000"/>
                    </a:schemeClr>
                  </a:outerShdw>
                </a:effectLst>
              </a:endParaRPr>
            </a:p>
          </p:txBody>
        </p:sp>
        <p:sp>
          <p:nvSpPr>
            <p:cNvPr id="23" name="Rectangle 23"/>
            <p:cNvSpPr/>
            <p:nvPr/>
          </p:nvSpPr>
          <p:spPr>
            <a:xfrm>
              <a:off x="7358082" y="5572140"/>
              <a:ext cx="1000132" cy="40011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2000" b="1" cap="none" spc="0" dirty="0" smtClean="0">
                  <a:ln>
                    <a:prstDash val="solid"/>
                  </a:ln>
                  <a:solidFill>
                    <a:schemeClr val="accent3">
                      <a:lumMod val="75000"/>
                    </a:schemeClr>
                  </a:solidFill>
                  <a:effectLst>
                    <a:outerShdw blurRad="88000" dist="50800" dir="5040000" algn="tl">
                      <a:schemeClr val="accent4">
                        <a:tint val="80000"/>
                        <a:satMod val="250000"/>
                        <a:alpha val="45000"/>
                      </a:schemeClr>
                    </a:outerShdw>
                  </a:effectLst>
                </a:rPr>
                <a:t>2004</a:t>
              </a:r>
              <a:endParaRPr lang="en-US" sz="2000" b="1" cap="none" spc="0" dirty="0">
                <a:ln>
                  <a:prstDash val="solid"/>
                </a:ln>
                <a:solidFill>
                  <a:schemeClr val="accent3">
                    <a:lumMod val="75000"/>
                  </a:schemeClr>
                </a:solidFill>
                <a:effectLst>
                  <a:outerShdw blurRad="88000" dist="50800" dir="5040000" algn="tl">
                    <a:schemeClr val="accent4">
                      <a:tint val="80000"/>
                      <a:satMod val="250000"/>
                      <a:alpha val="45000"/>
                    </a:schemeClr>
                  </a:outerShdw>
                </a:effectLst>
              </a:endParaRPr>
            </a:p>
          </p:txBody>
        </p:sp>
      </p:grpSp>
      <p:sp>
        <p:nvSpPr>
          <p:cNvPr id="24" name="流程圖: 多重文件 23"/>
          <p:cNvSpPr/>
          <p:nvPr/>
        </p:nvSpPr>
        <p:spPr>
          <a:xfrm>
            <a:off x="6240727" y="2027485"/>
            <a:ext cx="1035850" cy="971074"/>
          </a:xfrm>
          <a:prstGeom prst="flowChartMultidocumen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dirty="0" smtClean="0"/>
              <a:t>doc</a:t>
            </a:r>
            <a:endParaRPr lang="zh-TW" altLang="en-US" dirty="0"/>
          </a:p>
        </p:txBody>
      </p:sp>
      <p:cxnSp>
        <p:nvCxnSpPr>
          <p:cNvPr id="25" name="直線接點 24"/>
          <p:cNvCxnSpPr/>
          <p:nvPr/>
        </p:nvCxnSpPr>
        <p:spPr>
          <a:xfrm flipH="1">
            <a:off x="6181369" y="2998559"/>
            <a:ext cx="521805" cy="428159"/>
          </a:xfrm>
          <a:prstGeom prst="line">
            <a:avLst/>
          </a:prstGeom>
        </p:spPr>
        <p:style>
          <a:lnRef idx="3">
            <a:schemeClr val="dk1"/>
          </a:lnRef>
          <a:fillRef idx="0">
            <a:schemeClr val="dk1"/>
          </a:fillRef>
          <a:effectRef idx="2">
            <a:schemeClr val="dk1"/>
          </a:effectRef>
          <a:fontRef idx="minor">
            <a:schemeClr val="tx1"/>
          </a:fontRef>
        </p:style>
      </p:cxnSp>
      <p:sp>
        <p:nvSpPr>
          <p:cNvPr id="6" name="矩形 5"/>
          <p:cNvSpPr/>
          <p:nvPr/>
        </p:nvSpPr>
        <p:spPr>
          <a:xfrm>
            <a:off x="3929058" y="3393281"/>
            <a:ext cx="1643074" cy="3071834"/>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矩形 26"/>
          <p:cNvSpPr/>
          <p:nvPr/>
        </p:nvSpPr>
        <p:spPr>
          <a:xfrm>
            <a:off x="5715008" y="3393281"/>
            <a:ext cx="2380290" cy="928694"/>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p:cNvSpPr/>
          <p:nvPr/>
        </p:nvSpPr>
        <p:spPr>
          <a:xfrm>
            <a:off x="6194823" y="2027485"/>
            <a:ext cx="1091821" cy="928694"/>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1406" y="2638421"/>
            <a:ext cx="2895600" cy="5810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43014" y="1294854"/>
            <a:ext cx="3667125" cy="523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563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7" grpId="0" animBg="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0A3A144F-C431-45D8-A5A1-65EE74A9767D}" type="datetime1">
              <a:rPr lang="zh-TW" altLang="en-US" smtClean="0"/>
              <a:t>2012/5/27</a:t>
            </a:fld>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t>14</a:t>
            </a:fld>
            <a:endParaRPr lang="zh-TW" alt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0688"/>
            <a:ext cx="9134475"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08182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548680"/>
            <a:ext cx="8183880" cy="864096"/>
          </a:xfrm>
        </p:spPr>
        <p:txBody>
          <a:bodyPr>
            <a:normAutofit/>
          </a:bodyPr>
          <a:lstStyle/>
          <a:p>
            <a:r>
              <a:rPr lang="en-US" altLang="zh-TW" dirty="0"/>
              <a:t>Ranking </a:t>
            </a:r>
            <a:r>
              <a:rPr lang="en-US" altLang="zh-TW" dirty="0" smtClean="0"/>
              <a:t>Algorithms</a:t>
            </a:r>
            <a:endParaRPr lang="zh-TW" altLang="en-US" dirty="0"/>
          </a:p>
        </p:txBody>
      </p:sp>
      <p:sp>
        <p:nvSpPr>
          <p:cNvPr id="3" name="內容版面配置區 2"/>
          <p:cNvSpPr>
            <a:spLocks noGrp="1"/>
          </p:cNvSpPr>
          <p:nvPr>
            <p:ph idx="1"/>
          </p:nvPr>
        </p:nvSpPr>
        <p:spPr>
          <a:xfrm>
            <a:off x="570846" y="1484784"/>
            <a:ext cx="8183880" cy="4403976"/>
          </a:xfrm>
        </p:spPr>
        <p:txBody>
          <a:bodyPr/>
          <a:lstStyle/>
          <a:p>
            <a:r>
              <a:rPr lang="en-US" altLang="zh-TW" dirty="0" err="1"/>
              <a:t>MultiAccess</a:t>
            </a:r>
            <a:r>
              <a:rPr lang="en-US" altLang="zh-TW" dirty="0"/>
              <a:t> Algorithm</a:t>
            </a:r>
            <a:endParaRPr lang="zh-TW" altLang="en-US" dirty="0"/>
          </a:p>
          <a:p>
            <a:endParaRPr lang="zh-TW" altLang="en-US" dirty="0"/>
          </a:p>
        </p:txBody>
      </p:sp>
      <p:sp>
        <p:nvSpPr>
          <p:cNvPr id="4" name="日期版面配置區 3"/>
          <p:cNvSpPr>
            <a:spLocks noGrp="1"/>
          </p:cNvSpPr>
          <p:nvPr>
            <p:ph type="dt" sz="half" idx="10"/>
          </p:nvPr>
        </p:nvSpPr>
        <p:spPr/>
        <p:txBody>
          <a:bodyPr/>
          <a:lstStyle/>
          <a:p>
            <a:fld id="{0A3A144F-C431-45D8-A5A1-65EE74A9767D}" type="datetime1">
              <a:rPr lang="zh-TW" altLang="en-US" smtClean="0"/>
              <a:t>2012/5/27</a:t>
            </a:fld>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t>15</a:t>
            </a:fld>
            <a:endParaRPr lang="zh-TW" altLang="en-US"/>
          </a:p>
        </p:txBody>
      </p:sp>
      <p:graphicFrame>
        <p:nvGraphicFramePr>
          <p:cNvPr id="7" name="表格 6"/>
          <p:cNvGraphicFramePr>
            <a:graphicFrameLocks noGrp="1"/>
          </p:cNvGraphicFramePr>
          <p:nvPr>
            <p:extLst>
              <p:ext uri="{D42A27DB-BD31-4B8C-83A1-F6EECF244321}">
                <p14:modId xmlns:p14="http://schemas.microsoft.com/office/powerpoint/2010/main" val="3176895561"/>
              </p:ext>
            </p:extLst>
          </p:nvPr>
        </p:nvGraphicFramePr>
        <p:xfrm>
          <a:off x="323528" y="2132856"/>
          <a:ext cx="2304256" cy="1611621"/>
        </p:xfrm>
        <a:graphic>
          <a:graphicData uri="http://schemas.openxmlformats.org/drawingml/2006/table">
            <a:tbl>
              <a:tblPr firstRow="1" bandRow="1">
                <a:tableStyleId>{5C22544A-7EE6-4342-B048-85BDC9FD1C3A}</a:tableStyleId>
              </a:tblPr>
              <a:tblGrid>
                <a:gridCol w="1152128"/>
                <a:gridCol w="1152128"/>
              </a:tblGrid>
              <a:tr h="307835">
                <a:tc gridSpan="2">
                  <a:txBody>
                    <a:bodyPr/>
                    <a:lstStyle/>
                    <a:p>
                      <a:pPr algn="ctr"/>
                      <a:r>
                        <a:rPr lang="en-US" altLang="zh-TW" sz="1600" dirty="0" smtClean="0"/>
                        <a:t>SCREEN</a:t>
                      </a:r>
                      <a:endParaRPr lang="zh-TW" altLang="en-US" sz="1600" dirty="0"/>
                    </a:p>
                  </a:txBody>
                  <a:tcPr/>
                </a:tc>
                <a:tc hMerge="1">
                  <a:txBody>
                    <a:bodyPr/>
                    <a:lstStyle/>
                    <a:p>
                      <a:endParaRPr lang="zh-TW" altLang="en-US" dirty="0"/>
                    </a:p>
                  </a:txBody>
                  <a:tcPr/>
                </a:tc>
              </a:tr>
              <a:tr h="425447">
                <a:tc>
                  <a:txBody>
                    <a:bodyPr/>
                    <a:lstStyle/>
                    <a:p>
                      <a:r>
                        <a:rPr lang="en-US" altLang="zh-TW" sz="1600" dirty="0" smtClean="0"/>
                        <a:t>15’0 LED</a:t>
                      </a:r>
                      <a:endParaRPr lang="zh-TW" altLang="en-US" sz="1600" dirty="0"/>
                    </a:p>
                  </a:txBody>
                  <a:tcPr/>
                </a:tc>
                <a:tc>
                  <a:txBody>
                    <a:bodyPr/>
                    <a:lstStyle/>
                    <a:p>
                      <a:r>
                        <a:rPr lang="en-US" altLang="zh-TW" sz="1600" dirty="0" smtClean="0"/>
                        <a:t>d1,d2,d3</a:t>
                      </a:r>
                      <a:endParaRPr lang="zh-TW" altLang="en-US" sz="1600" dirty="0"/>
                    </a:p>
                  </a:txBody>
                  <a:tcPr/>
                </a:tc>
              </a:tr>
              <a:tr h="425447">
                <a:tc>
                  <a:txBody>
                    <a:bodyPr/>
                    <a:lstStyle/>
                    <a:p>
                      <a:r>
                        <a:rPr lang="en-US" altLang="zh-TW" sz="1600" dirty="0" smtClean="0"/>
                        <a:t>14’0 LED</a:t>
                      </a:r>
                      <a:endParaRPr lang="zh-TW" altLang="en-US" sz="1600" dirty="0"/>
                    </a:p>
                  </a:txBody>
                  <a:tcPr/>
                </a:tc>
                <a:tc>
                  <a:txBody>
                    <a:bodyPr/>
                    <a:lstStyle/>
                    <a:p>
                      <a:r>
                        <a:rPr lang="en-US" altLang="zh-TW" sz="1600" dirty="0" smtClean="0"/>
                        <a:t>d4</a:t>
                      </a:r>
                      <a:endParaRPr lang="zh-TW" altLang="en-US" sz="1600" dirty="0"/>
                    </a:p>
                  </a:txBody>
                  <a:tcPr/>
                </a:tc>
              </a:tr>
              <a:tr h="425447">
                <a:tc>
                  <a:txBody>
                    <a:bodyPr/>
                    <a:lstStyle/>
                    <a:p>
                      <a:r>
                        <a:rPr lang="en-US" altLang="zh-TW" sz="1600" dirty="0" smtClean="0"/>
                        <a:t>14’0 TFT</a:t>
                      </a:r>
                      <a:endParaRPr lang="zh-TW" altLang="en-US" sz="1600" dirty="0"/>
                    </a:p>
                  </a:txBody>
                  <a:tcPr/>
                </a:tc>
                <a:tc>
                  <a:txBody>
                    <a:bodyPr/>
                    <a:lstStyle/>
                    <a:p>
                      <a:r>
                        <a:rPr lang="en-US" altLang="zh-TW" sz="1600" dirty="0" smtClean="0"/>
                        <a:t>d5</a:t>
                      </a:r>
                      <a:endParaRPr lang="zh-TW" altLang="en-US" sz="1600" dirty="0"/>
                    </a:p>
                  </a:txBody>
                  <a:tcPr/>
                </a:tc>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2706118646"/>
              </p:ext>
            </p:extLst>
          </p:nvPr>
        </p:nvGraphicFramePr>
        <p:xfrm>
          <a:off x="395536" y="3933056"/>
          <a:ext cx="2232248" cy="1376752"/>
        </p:xfrm>
        <a:graphic>
          <a:graphicData uri="http://schemas.openxmlformats.org/drawingml/2006/table">
            <a:tbl>
              <a:tblPr firstRow="1" bandRow="1">
                <a:tableStyleId>{5C22544A-7EE6-4342-B048-85BDC9FD1C3A}</a:tableStyleId>
              </a:tblPr>
              <a:tblGrid>
                <a:gridCol w="1116124"/>
                <a:gridCol w="1116124"/>
              </a:tblGrid>
              <a:tr h="330980">
                <a:tc gridSpan="2">
                  <a:txBody>
                    <a:bodyPr/>
                    <a:lstStyle/>
                    <a:p>
                      <a:pPr algn="ctr"/>
                      <a:r>
                        <a:rPr lang="en-US" altLang="zh-TW" sz="1600" dirty="0" smtClean="0"/>
                        <a:t>BREND</a:t>
                      </a:r>
                      <a:endParaRPr lang="zh-TW" altLang="en-US" sz="1600" dirty="0"/>
                    </a:p>
                  </a:txBody>
                  <a:tcPr/>
                </a:tc>
                <a:tc hMerge="1">
                  <a:txBody>
                    <a:bodyPr/>
                    <a:lstStyle/>
                    <a:p>
                      <a:endParaRPr lang="zh-TW" altLang="en-US" dirty="0"/>
                    </a:p>
                  </a:txBody>
                  <a:tcPr/>
                </a:tc>
              </a:tr>
              <a:tr h="330980">
                <a:tc>
                  <a:txBody>
                    <a:bodyPr/>
                    <a:lstStyle/>
                    <a:p>
                      <a:r>
                        <a:rPr lang="en-US" altLang="zh-TW" sz="1600" dirty="0" smtClean="0"/>
                        <a:t>DELL</a:t>
                      </a:r>
                      <a:endParaRPr lang="zh-TW" altLang="en-US" sz="1600" dirty="0"/>
                    </a:p>
                  </a:txBody>
                  <a:tcPr/>
                </a:tc>
                <a:tc>
                  <a:txBody>
                    <a:bodyPr/>
                    <a:lstStyle/>
                    <a:p>
                      <a:r>
                        <a:rPr lang="en-US" altLang="zh-TW" sz="1600" dirty="0" smtClean="0"/>
                        <a:t>d1,d2</a:t>
                      </a:r>
                      <a:endParaRPr lang="zh-TW" altLang="en-US" sz="1600" dirty="0"/>
                    </a:p>
                  </a:txBody>
                  <a:tcPr/>
                </a:tc>
              </a:tr>
              <a:tr h="3530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smtClean="0"/>
                        <a:t>HP</a:t>
                      </a:r>
                      <a:endParaRPr lang="zh-TW" altLang="en-US" sz="1600" dirty="0" smtClean="0"/>
                    </a:p>
                  </a:txBody>
                  <a:tcPr/>
                </a:tc>
                <a:tc>
                  <a:txBody>
                    <a:bodyPr/>
                    <a:lstStyle/>
                    <a:p>
                      <a:r>
                        <a:rPr lang="en-US" altLang="zh-TW" sz="1600" dirty="0" smtClean="0"/>
                        <a:t>d3</a:t>
                      </a:r>
                      <a:endParaRPr lang="zh-TW" altLang="en-US" sz="1600" dirty="0"/>
                    </a:p>
                  </a:txBody>
                  <a:tcPr/>
                </a:tc>
              </a:tr>
              <a:tr h="3530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err="1" smtClean="0"/>
                        <a:t>acer</a:t>
                      </a:r>
                      <a:endParaRPr lang="zh-TW" altLang="en-US" sz="1600" dirty="0" smtClean="0"/>
                    </a:p>
                  </a:txBody>
                  <a:tcPr/>
                </a:tc>
                <a:tc>
                  <a:txBody>
                    <a:bodyPr/>
                    <a:lstStyle/>
                    <a:p>
                      <a:r>
                        <a:rPr lang="en-US" altLang="zh-TW" sz="1600" dirty="0" smtClean="0"/>
                        <a:t>d4,d5</a:t>
                      </a:r>
                      <a:endParaRPr lang="zh-TW" altLang="en-US" sz="1600" dirty="0"/>
                    </a:p>
                  </a:txBody>
                  <a:tcPr/>
                </a:tc>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815532142"/>
              </p:ext>
            </p:extLst>
          </p:nvPr>
        </p:nvGraphicFramePr>
        <p:xfrm>
          <a:off x="395536" y="5362168"/>
          <a:ext cx="2009846" cy="1463040"/>
        </p:xfrm>
        <a:graphic>
          <a:graphicData uri="http://schemas.openxmlformats.org/drawingml/2006/table">
            <a:tbl>
              <a:tblPr firstRow="1" bandRow="1">
                <a:tableStyleId>{5C22544A-7EE6-4342-B048-85BDC9FD1C3A}</a:tableStyleId>
              </a:tblPr>
              <a:tblGrid>
                <a:gridCol w="1004923"/>
                <a:gridCol w="1004923"/>
              </a:tblGrid>
              <a:tr h="365760">
                <a:tc gridSpan="2">
                  <a:txBody>
                    <a:bodyPr/>
                    <a:lstStyle/>
                    <a:p>
                      <a:pPr algn="ctr"/>
                      <a:r>
                        <a:rPr lang="en-US" altLang="zh-TW" sz="1600" dirty="0" smtClean="0"/>
                        <a:t>OS</a:t>
                      </a:r>
                      <a:endParaRPr lang="zh-TW" altLang="en-US" sz="1600" dirty="0"/>
                    </a:p>
                  </a:txBody>
                  <a:tcPr/>
                </a:tc>
                <a:tc hMerge="1">
                  <a:txBody>
                    <a:bodyPr/>
                    <a:lstStyle/>
                    <a:p>
                      <a:endParaRPr lang="zh-TW" altLang="en-US" dirty="0"/>
                    </a:p>
                  </a:txBody>
                  <a:tcPr/>
                </a:tc>
              </a:tr>
              <a:tr h="365760">
                <a:tc>
                  <a:txBody>
                    <a:bodyPr/>
                    <a:lstStyle/>
                    <a:p>
                      <a:r>
                        <a:rPr lang="en-US" altLang="zh-TW" sz="1600" dirty="0" smtClean="0"/>
                        <a:t>XP7</a:t>
                      </a:r>
                      <a:endParaRPr lang="zh-TW" altLang="en-US" sz="1600" dirty="0"/>
                    </a:p>
                  </a:txBody>
                  <a:tcPr/>
                </a:tc>
                <a:tc>
                  <a:txBody>
                    <a:bodyPr/>
                    <a:lstStyle/>
                    <a:p>
                      <a:r>
                        <a:rPr lang="en-US" altLang="zh-TW" sz="1600" dirty="0" smtClean="0"/>
                        <a:t>d1</a:t>
                      </a:r>
                      <a:endParaRPr lang="zh-TW" altLang="en-US" sz="1600" dirty="0"/>
                    </a:p>
                  </a:txBody>
                  <a:tcPr/>
                </a:tc>
              </a:tr>
              <a:tr h="36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err="1" smtClean="0"/>
                        <a:t>Mac</a:t>
                      </a:r>
                      <a:r>
                        <a:rPr lang="en-US" altLang="zh-TW" sz="1600" baseline="0" dirty="0" err="1" smtClean="0"/>
                        <a:t>Os</a:t>
                      </a:r>
                      <a:endParaRPr lang="zh-TW" altLang="en-US" sz="1600" dirty="0" smtClean="0"/>
                    </a:p>
                  </a:txBody>
                  <a:tcPr/>
                </a:tc>
                <a:tc>
                  <a:txBody>
                    <a:bodyPr/>
                    <a:lstStyle/>
                    <a:p>
                      <a:r>
                        <a:rPr lang="en-US" altLang="zh-TW" sz="1600" dirty="0" smtClean="0"/>
                        <a:t>d2,d4</a:t>
                      </a:r>
                      <a:endParaRPr lang="zh-TW" altLang="en-US" sz="1600" dirty="0"/>
                    </a:p>
                  </a:txBody>
                  <a:tcPr/>
                </a:tc>
              </a:tr>
              <a:tr h="36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smtClean="0"/>
                        <a:t>XP</a:t>
                      </a:r>
                      <a:endParaRPr lang="zh-TW" altLang="en-US" sz="1600" dirty="0" smtClean="0"/>
                    </a:p>
                  </a:txBody>
                  <a:tcPr/>
                </a:tc>
                <a:tc>
                  <a:txBody>
                    <a:bodyPr/>
                    <a:lstStyle/>
                    <a:p>
                      <a:r>
                        <a:rPr lang="en-US" altLang="zh-TW" sz="1600" dirty="0" smtClean="0"/>
                        <a:t>d3,d5</a:t>
                      </a:r>
                      <a:endParaRPr lang="zh-TW" altLang="en-US" sz="1600" dirty="0"/>
                    </a:p>
                  </a:txBody>
                  <a:tcPr/>
                </a:tc>
              </a:tr>
            </a:tbl>
          </a:graphicData>
        </a:graphic>
      </p:graphicFrame>
      <mc:AlternateContent xmlns:mc="http://schemas.openxmlformats.org/markup-compatibility/2006">
        <mc:Choice xmlns:a14="http://schemas.microsoft.com/office/drawing/2010/main" Requires="a14">
          <p:sp>
            <p:nvSpPr>
              <p:cNvPr id="6" name="文字方塊 5"/>
              <p:cNvSpPr txBox="1"/>
              <p:nvPr/>
            </p:nvSpPr>
            <p:spPr>
              <a:xfrm>
                <a:off x="3059832" y="2204864"/>
                <a:ext cx="5328592"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TW" dirty="0" smtClean="0"/>
                  <a:t>1.Fetch the doc related with q</a:t>
                </a:r>
              </a:p>
              <a:p>
                <a:r>
                  <a:rPr lang="en-US" altLang="zh-TW" dirty="0" smtClean="0"/>
                  <a:t>2.</a:t>
                </a:r>
                <a14:m>
                  <m:oMath xmlns:m="http://schemas.openxmlformats.org/officeDocument/2006/math">
                    <m:sSub>
                      <m:sSubPr>
                        <m:ctrlPr>
                          <a:rPr lang="en-US" altLang="zh-TW" i="1" smtClean="0">
                            <a:latin typeface="Cambria Math"/>
                          </a:rPr>
                        </m:ctrlPr>
                      </m:sSubPr>
                      <m:e>
                        <m:r>
                          <a:rPr lang="en-US" altLang="zh-TW" b="0" i="1" smtClean="0">
                            <a:latin typeface="Cambria Math"/>
                          </a:rPr>
                          <m:t>𝑆𝑖𝑔</m:t>
                        </m:r>
                      </m:e>
                      <m:sub>
                        <m:r>
                          <a:rPr lang="en-US" altLang="zh-TW" b="0" i="1" smtClean="0">
                            <a:latin typeface="Cambria Math"/>
                          </a:rPr>
                          <m:t>𝑆𝐶𝑅𝐸𝐸𝑁</m:t>
                        </m:r>
                      </m:sub>
                    </m:sSub>
                  </m:oMath>
                </a14:m>
                <a:r>
                  <a:rPr lang="en-US" altLang="zh-TW" dirty="0" smtClean="0"/>
                  <a:t> , </a:t>
                </a:r>
                <a14:m>
                  <m:oMath xmlns:m="http://schemas.openxmlformats.org/officeDocument/2006/math">
                    <m:sSub>
                      <m:sSubPr>
                        <m:ctrlPr>
                          <a:rPr lang="en-US" altLang="zh-TW" i="1">
                            <a:latin typeface="Cambria Math"/>
                          </a:rPr>
                        </m:ctrlPr>
                      </m:sSubPr>
                      <m:e>
                        <m:r>
                          <a:rPr lang="en-US" altLang="zh-TW" i="1">
                            <a:latin typeface="Cambria Math"/>
                          </a:rPr>
                          <m:t>𝑆𝑖𝑔</m:t>
                        </m:r>
                      </m:e>
                      <m:sub>
                        <m:r>
                          <a:rPr lang="en-US" altLang="zh-TW" b="0" i="1" smtClean="0">
                            <a:latin typeface="Cambria Math"/>
                          </a:rPr>
                          <m:t>𝐵𝑅𝐸𝑁𝐷</m:t>
                        </m:r>
                      </m:sub>
                    </m:sSub>
                  </m:oMath>
                </a14:m>
                <a:r>
                  <a:rPr lang="en-US" altLang="zh-TW" dirty="0" smtClean="0"/>
                  <a:t> , </a:t>
                </a:r>
                <a14:m>
                  <m:oMath xmlns:m="http://schemas.openxmlformats.org/officeDocument/2006/math">
                    <m:sSub>
                      <m:sSubPr>
                        <m:ctrlPr>
                          <a:rPr lang="en-US" altLang="zh-TW" i="1">
                            <a:latin typeface="Cambria Math"/>
                          </a:rPr>
                        </m:ctrlPr>
                      </m:sSubPr>
                      <m:e>
                        <m:r>
                          <a:rPr lang="en-US" altLang="zh-TW" i="1">
                            <a:latin typeface="Cambria Math"/>
                          </a:rPr>
                          <m:t>𝑆𝑖𝑔</m:t>
                        </m:r>
                      </m:e>
                      <m:sub>
                        <m:r>
                          <a:rPr lang="en-US" altLang="zh-TW" b="0" i="1" smtClean="0">
                            <a:latin typeface="Cambria Math"/>
                          </a:rPr>
                          <m:t>𝑂𝑆</m:t>
                        </m:r>
                      </m:sub>
                    </m:sSub>
                  </m:oMath>
                </a14:m>
                <a:r>
                  <a:rPr lang="en-US" altLang="zh-TW" dirty="0" smtClean="0"/>
                  <a:t> get </a:t>
                </a:r>
                <a:r>
                  <a:rPr lang="en-US" altLang="zh-TW" dirty="0" smtClean="0"/>
                  <a:t>RANKING</a:t>
                </a:r>
              </a:p>
              <a:p>
                <a:r>
                  <a:rPr lang="en-US" altLang="zh-TW" dirty="0" smtClean="0"/>
                  <a:t>3.Return Top-K </a:t>
                </a:r>
                <a:endParaRPr lang="en-US" altLang="zh-TW" dirty="0" smtClean="0"/>
              </a:p>
            </p:txBody>
          </p:sp>
        </mc:Choice>
        <mc:Fallback>
          <p:sp>
            <p:nvSpPr>
              <p:cNvPr id="6" name="文字方塊 5"/>
              <p:cNvSpPr txBox="1">
                <a:spLocks noRot="1" noChangeAspect="1" noMove="1" noResize="1" noEditPoints="1" noAdjustHandles="1" noChangeArrowheads="1" noChangeShapeType="1" noTextEdit="1"/>
              </p:cNvSpPr>
              <p:nvPr/>
            </p:nvSpPr>
            <p:spPr>
              <a:xfrm>
                <a:off x="3059832" y="2204864"/>
                <a:ext cx="5328592" cy="923330"/>
              </a:xfrm>
              <a:prstGeom prst="rect">
                <a:avLst/>
              </a:prstGeom>
              <a:blipFill rotWithShape="1">
                <a:blip r:embed="rId2"/>
                <a:stretch>
                  <a:fillRect l="-681" t="-1266" b="-6962"/>
                </a:stretch>
              </a:blipFill>
            </p:spPr>
            <p:txBody>
              <a:bodyPr/>
              <a:lstStyle/>
              <a:p>
                <a:r>
                  <a:rPr lang="zh-TW" altLang="en-US">
                    <a:noFill/>
                  </a:rPr>
                  <a:t> </a:t>
                </a:r>
              </a:p>
            </p:txBody>
          </p:sp>
        </mc:Fallback>
      </mc:AlternateContent>
      <p:sp>
        <p:nvSpPr>
          <p:cNvPr id="11" name="文字方塊 10"/>
          <p:cNvSpPr txBox="1"/>
          <p:nvPr/>
        </p:nvSpPr>
        <p:spPr>
          <a:xfrm>
            <a:off x="5148064" y="1597442"/>
            <a:ext cx="266429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TW" dirty="0" smtClean="0"/>
              <a:t>q=“game” , “playing”</a:t>
            </a:r>
          </a:p>
        </p:txBody>
      </p:sp>
      <mc:AlternateContent xmlns:mc="http://schemas.openxmlformats.org/markup-compatibility/2006">
        <mc:Choice xmlns:a14="http://schemas.microsoft.com/office/drawing/2010/main" Requires="a14">
          <p:sp>
            <p:nvSpPr>
              <p:cNvPr id="12" name="文字方塊 11"/>
              <p:cNvSpPr txBox="1"/>
              <p:nvPr/>
            </p:nvSpPr>
            <p:spPr>
              <a:xfrm>
                <a:off x="3077544" y="3429000"/>
                <a:ext cx="5328592"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TW" dirty="0" smtClean="0"/>
                  <a:t>1.Fetch the doc related with q and C</a:t>
                </a:r>
              </a:p>
              <a:p>
                <a:r>
                  <a:rPr lang="en-US" altLang="zh-TW" dirty="0" smtClean="0"/>
                  <a:t>2. </a:t>
                </a:r>
                <a14:m>
                  <m:oMath xmlns:m="http://schemas.openxmlformats.org/officeDocument/2006/math">
                    <m:sSub>
                      <m:sSubPr>
                        <m:ctrlPr>
                          <a:rPr lang="en-US" altLang="zh-TW" i="1">
                            <a:latin typeface="Cambria Math"/>
                          </a:rPr>
                        </m:ctrlPr>
                      </m:sSubPr>
                      <m:e>
                        <m:r>
                          <a:rPr lang="en-US" altLang="zh-TW" i="1">
                            <a:latin typeface="Cambria Math"/>
                          </a:rPr>
                          <m:t>𝑆𝑖𝑔</m:t>
                        </m:r>
                      </m:e>
                      <m:sub>
                        <m:r>
                          <a:rPr lang="en-US" altLang="zh-TW" b="0" i="1" smtClean="0">
                            <a:latin typeface="Cambria Math"/>
                          </a:rPr>
                          <m:t>𝐵𝑅𝐸𝑁𝐷</m:t>
                        </m:r>
                      </m:sub>
                    </m:sSub>
                  </m:oMath>
                </a14:m>
                <a:r>
                  <a:rPr lang="en-US" altLang="zh-TW" dirty="0" smtClean="0"/>
                  <a:t> , </a:t>
                </a:r>
                <a14:m>
                  <m:oMath xmlns:m="http://schemas.openxmlformats.org/officeDocument/2006/math">
                    <m:sSub>
                      <m:sSubPr>
                        <m:ctrlPr>
                          <a:rPr lang="en-US" altLang="zh-TW" i="1">
                            <a:latin typeface="Cambria Math"/>
                          </a:rPr>
                        </m:ctrlPr>
                      </m:sSubPr>
                      <m:e>
                        <m:r>
                          <a:rPr lang="en-US" altLang="zh-TW" i="1">
                            <a:latin typeface="Cambria Math"/>
                          </a:rPr>
                          <m:t>𝑆𝑖𝑔</m:t>
                        </m:r>
                      </m:e>
                      <m:sub>
                        <m:r>
                          <a:rPr lang="en-US" altLang="zh-TW" b="0" i="1" smtClean="0">
                            <a:latin typeface="Cambria Math"/>
                          </a:rPr>
                          <m:t>𝑂𝑆</m:t>
                        </m:r>
                      </m:sub>
                    </m:sSub>
                  </m:oMath>
                </a14:m>
                <a:r>
                  <a:rPr lang="en-US" altLang="zh-TW" dirty="0" smtClean="0"/>
                  <a:t> get RANKING </a:t>
                </a:r>
                <a:endParaRPr lang="en-US" altLang="zh-TW" dirty="0" smtClean="0"/>
              </a:p>
              <a:p>
                <a:r>
                  <a:rPr lang="en-US" altLang="zh-TW" dirty="0" smtClean="0"/>
                  <a:t>3.Return Top-K</a:t>
                </a:r>
                <a:endParaRPr lang="en-US" altLang="zh-TW" dirty="0" smtClean="0"/>
              </a:p>
            </p:txBody>
          </p:sp>
        </mc:Choice>
        <mc:Fallback>
          <p:sp>
            <p:nvSpPr>
              <p:cNvPr id="12" name="文字方塊 11"/>
              <p:cNvSpPr txBox="1">
                <a:spLocks noRot="1" noChangeAspect="1" noMove="1" noResize="1" noEditPoints="1" noAdjustHandles="1" noChangeArrowheads="1" noChangeShapeType="1" noTextEdit="1"/>
              </p:cNvSpPr>
              <p:nvPr/>
            </p:nvSpPr>
            <p:spPr>
              <a:xfrm>
                <a:off x="3077544" y="3429000"/>
                <a:ext cx="5328592" cy="923330"/>
              </a:xfrm>
              <a:prstGeom prst="rect">
                <a:avLst/>
              </a:prstGeom>
              <a:blipFill rotWithShape="1">
                <a:blip r:embed="rId3"/>
                <a:stretch>
                  <a:fillRect l="-681" t="-1266" b="-6329"/>
                </a:stretch>
              </a:blipFill>
            </p:spPr>
            <p:txBody>
              <a:bodyPr/>
              <a:lstStyle/>
              <a:p>
                <a:r>
                  <a:rPr lang="zh-TW" altLang="en-US">
                    <a:noFill/>
                  </a:rPr>
                  <a:t> </a:t>
                </a:r>
              </a:p>
            </p:txBody>
          </p:sp>
        </mc:Fallback>
      </mc:AlternateContent>
      <p:sp>
        <p:nvSpPr>
          <p:cNvPr id="10" name="向右箭號 9"/>
          <p:cNvSpPr/>
          <p:nvPr/>
        </p:nvSpPr>
        <p:spPr>
          <a:xfrm>
            <a:off x="3107792" y="5013176"/>
            <a:ext cx="50405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15" name="表格 14"/>
          <p:cNvGraphicFramePr>
            <a:graphicFrameLocks noGrp="1"/>
          </p:cNvGraphicFramePr>
          <p:nvPr>
            <p:extLst>
              <p:ext uri="{D42A27DB-BD31-4B8C-83A1-F6EECF244321}">
                <p14:modId xmlns:p14="http://schemas.microsoft.com/office/powerpoint/2010/main" val="2104585336"/>
              </p:ext>
            </p:extLst>
          </p:nvPr>
        </p:nvGraphicFramePr>
        <p:xfrm>
          <a:off x="3851920" y="5013176"/>
          <a:ext cx="1543526" cy="1023656"/>
        </p:xfrm>
        <a:graphic>
          <a:graphicData uri="http://schemas.openxmlformats.org/drawingml/2006/table">
            <a:tbl>
              <a:tblPr firstRow="1" bandRow="1">
                <a:tableStyleId>{5C22544A-7EE6-4342-B048-85BDC9FD1C3A}</a:tableStyleId>
              </a:tblPr>
              <a:tblGrid>
                <a:gridCol w="751438"/>
                <a:gridCol w="792088"/>
              </a:tblGrid>
              <a:tr h="330980">
                <a:tc gridSpan="2">
                  <a:txBody>
                    <a:bodyPr/>
                    <a:lstStyle/>
                    <a:p>
                      <a:pPr algn="ctr"/>
                      <a:r>
                        <a:rPr lang="en-US" altLang="zh-TW" sz="1600" dirty="0" smtClean="0"/>
                        <a:t>BREND</a:t>
                      </a:r>
                      <a:endParaRPr lang="zh-TW" altLang="en-US" sz="1600" dirty="0"/>
                    </a:p>
                  </a:txBody>
                  <a:tcPr/>
                </a:tc>
                <a:tc hMerge="1">
                  <a:txBody>
                    <a:bodyPr/>
                    <a:lstStyle/>
                    <a:p>
                      <a:endParaRPr lang="zh-TW" altLang="en-US" dirty="0"/>
                    </a:p>
                  </a:txBody>
                  <a:tcPr/>
                </a:tc>
              </a:tr>
              <a:tr h="330980">
                <a:tc>
                  <a:txBody>
                    <a:bodyPr/>
                    <a:lstStyle/>
                    <a:p>
                      <a:r>
                        <a:rPr lang="en-US" altLang="zh-TW" sz="1600" dirty="0" smtClean="0"/>
                        <a:t>DELL</a:t>
                      </a:r>
                      <a:endParaRPr lang="zh-TW" altLang="en-US" sz="1600" dirty="0"/>
                    </a:p>
                  </a:txBody>
                  <a:tcPr/>
                </a:tc>
                <a:tc>
                  <a:txBody>
                    <a:bodyPr/>
                    <a:lstStyle/>
                    <a:p>
                      <a:r>
                        <a:rPr lang="en-US" altLang="zh-TW" sz="1600" dirty="0" smtClean="0"/>
                        <a:t>d1,d2</a:t>
                      </a:r>
                      <a:endParaRPr lang="zh-TW" altLang="en-US" sz="1600" dirty="0"/>
                    </a:p>
                  </a:txBody>
                  <a:tcPr/>
                </a:tc>
              </a:tr>
              <a:tr h="3530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smtClean="0"/>
                        <a:t>HP</a:t>
                      </a:r>
                      <a:endParaRPr lang="zh-TW" altLang="en-US" sz="1600" dirty="0" smtClean="0"/>
                    </a:p>
                  </a:txBody>
                  <a:tcPr/>
                </a:tc>
                <a:tc>
                  <a:txBody>
                    <a:bodyPr/>
                    <a:lstStyle/>
                    <a:p>
                      <a:r>
                        <a:rPr lang="en-US" altLang="zh-TW" sz="1600" dirty="0" smtClean="0"/>
                        <a:t>d3</a:t>
                      </a:r>
                      <a:endParaRPr lang="zh-TW" altLang="en-US" sz="1600" dirty="0"/>
                    </a:p>
                  </a:txBody>
                  <a:tcPr/>
                </a:tc>
              </a:tr>
            </a:tbl>
          </a:graphicData>
        </a:graphic>
      </p:graphicFrame>
      <p:graphicFrame>
        <p:nvGraphicFramePr>
          <p:cNvPr id="16" name="表格 15"/>
          <p:cNvGraphicFramePr>
            <a:graphicFrameLocks noGrp="1"/>
          </p:cNvGraphicFramePr>
          <p:nvPr>
            <p:extLst>
              <p:ext uri="{D42A27DB-BD31-4B8C-83A1-F6EECF244321}">
                <p14:modId xmlns:p14="http://schemas.microsoft.com/office/powerpoint/2010/main" val="3894613556"/>
              </p:ext>
            </p:extLst>
          </p:nvPr>
        </p:nvGraphicFramePr>
        <p:xfrm>
          <a:off x="6123849" y="4857720"/>
          <a:ext cx="1432384" cy="1463040"/>
        </p:xfrm>
        <a:graphic>
          <a:graphicData uri="http://schemas.openxmlformats.org/drawingml/2006/table">
            <a:tbl>
              <a:tblPr firstRow="1" bandRow="1">
                <a:tableStyleId>{5C22544A-7EE6-4342-B048-85BDC9FD1C3A}</a:tableStyleId>
              </a:tblPr>
              <a:tblGrid>
                <a:gridCol w="928328"/>
                <a:gridCol w="504056"/>
              </a:tblGrid>
              <a:tr h="365760">
                <a:tc gridSpan="2">
                  <a:txBody>
                    <a:bodyPr/>
                    <a:lstStyle/>
                    <a:p>
                      <a:pPr algn="ctr"/>
                      <a:r>
                        <a:rPr lang="en-US" altLang="zh-TW" sz="1600" dirty="0" smtClean="0"/>
                        <a:t>OS</a:t>
                      </a:r>
                      <a:endParaRPr lang="zh-TW" altLang="en-US" sz="1600" dirty="0"/>
                    </a:p>
                  </a:txBody>
                  <a:tcPr/>
                </a:tc>
                <a:tc hMerge="1">
                  <a:txBody>
                    <a:bodyPr/>
                    <a:lstStyle/>
                    <a:p>
                      <a:endParaRPr lang="zh-TW" altLang="en-US" dirty="0"/>
                    </a:p>
                  </a:txBody>
                  <a:tcPr/>
                </a:tc>
              </a:tr>
              <a:tr h="365760">
                <a:tc>
                  <a:txBody>
                    <a:bodyPr/>
                    <a:lstStyle/>
                    <a:p>
                      <a:r>
                        <a:rPr lang="en-US" altLang="zh-TW" sz="1600" dirty="0" smtClean="0"/>
                        <a:t>XP7</a:t>
                      </a:r>
                      <a:endParaRPr lang="zh-TW" altLang="en-US" sz="1600" dirty="0"/>
                    </a:p>
                  </a:txBody>
                  <a:tcPr/>
                </a:tc>
                <a:tc>
                  <a:txBody>
                    <a:bodyPr/>
                    <a:lstStyle/>
                    <a:p>
                      <a:r>
                        <a:rPr lang="en-US" altLang="zh-TW" sz="1600" dirty="0" smtClean="0"/>
                        <a:t>d1</a:t>
                      </a:r>
                      <a:endParaRPr lang="zh-TW" altLang="en-US" sz="1600" dirty="0"/>
                    </a:p>
                  </a:txBody>
                  <a:tcPr/>
                </a:tc>
              </a:tr>
              <a:tr h="36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err="1" smtClean="0"/>
                        <a:t>Mac</a:t>
                      </a:r>
                      <a:r>
                        <a:rPr lang="en-US" altLang="zh-TW" sz="1600" baseline="0" dirty="0" err="1" smtClean="0"/>
                        <a:t>Os</a:t>
                      </a:r>
                      <a:endParaRPr lang="zh-TW" altLang="en-US" sz="1600" dirty="0" smtClean="0"/>
                    </a:p>
                  </a:txBody>
                  <a:tcPr/>
                </a:tc>
                <a:tc>
                  <a:txBody>
                    <a:bodyPr/>
                    <a:lstStyle/>
                    <a:p>
                      <a:r>
                        <a:rPr lang="en-US" altLang="zh-TW" sz="1600" dirty="0" smtClean="0"/>
                        <a:t>d2</a:t>
                      </a:r>
                      <a:endParaRPr lang="zh-TW" altLang="en-US" sz="1600" dirty="0"/>
                    </a:p>
                  </a:txBody>
                  <a:tcPr/>
                </a:tc>
              </a:tr>
              <a:tr h="36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smtClean="0"/>
                        <a:t>XP</a:t>
                      </a:r>
                      <a:endParaRPr lang="zh-TW" altLang="en-US" sz="1600" dirty="0" smtClean="0"/>
                    </a:p>
                  </a:txBody>
                  <a:tcPr/>
                </a:tc>
                <a:tc>
                  <a:txBody>
                    <a:bodyPr/>
                    <a:lstStyle/>
                    <a:p>
                      <a:r>
                        <a:rPr lang="en-US" altLang="zh-TW" sz="1600" dirty="0" smtClean="0"/>
                        <a:t>d3</a:t>
                      </a:r>
                      <a:endParaRPr lang="zh-TW" altLang="en-US" sz="1600" dirty="0"/>
                    </a:p>
                  </a:txBody>
                  <a:tcPr/>
                </a:tc>
              </a:tr>
            </a:tbl>
          </a:graphicData>
        </a:graphic>
      </p:graphicFrame>
      <p:pic>
        <p:nvPicPr>
          <p:cNvPr id="1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260648"/>
            <a:ext cx="3821299" cy="3664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671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t>Ranking </a:t>
            </a:r>
            <a:r>
              <a:rPr lang="en-US" altLang="zh-TW" dirty="0" smtClean="0"/>
              <a:t>Algorithms</a:t>
            </a:r>
            <a:endParaRPr lang="zh-TW" altLang="en-US" dirty="0"/>
          </a:p>
        </p:txBody>
      </p:sp>
      <p:sp>
        <p:nvSpPr>
          <p:cNvPr id="3" name="內容版面配置區 2"/>
          <p:cNvSpPr>
            <a:spLocks noGrp="1"/>
          </p:cNvSpPr>
          <p:nvPr>
            <p:ph idx="1"/>
          </p:nvPr>
        </p:nvSpPr>
        <p:spPr/>
        <p:txBody>
          <a:bodyPr/>
          <a:lstStyle/>
          <a:p>
            <a:r>
              <a:rPr lang="en-US" altLang="zh-TW" dirty="0" err="1"/>
              <a:t>MultiAccess</a:t>
            </a:r>
            <a:r>
              <a:rPr lang="en-US" altLang="zh-TW" dirty="0"/>
              <a:t> Algorithm</a:t>
            </a:r>
            <a:endParaRPr lang="zh-TW" altLang="en-US" dirty="0"/>
          </a:p>
          <a:p>
            <a:endParaRPr lang="zh-TW" altLang="en-US" dirty="0"/>
          </a:p>
        </p:txBody>
      </p:sp>
      <p:sp>
        <p:nvSpPr>
          <p:cNvPr id="4" name="日期版面配置區 3"/>
          <p:cNvSpPr>
            <a:spLocks noGrp="1"/>
          </p:cNvSpPr>
          <p:nvPr>
            <p:ph type="dt" sz="half" idx="10"/>
          </p:nvPr>
        </p:nvSpPr>
        <p:spPr/>
        <p:txBody>
          <a:bodyPr/>
          <a:lstStyle/>
          <a:p>
            <a:fld id="{0A3A144F-C431-45D8-A5A1-65EE74A9767D}" type="datetime1">
              <a:rPr lang="zh-TW" altLang="en-US" smtClean="0"/>
              <a:t>2012/5/27</a:t>
            </a:fld>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t>16</a:t>
            </a:fld>
            <a:endParaRPr lang="zh-TW"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954" y="2204864"/>
            <a:ext cx="6536201"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07359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t>Ranking </a:t>
            </a:r>
            <a:r>
              <a:rPr lang="en-US" altLang="zh-TW" dirty="0" smtClean="0"/>
              <a:t>Algorithms</a:t>
            </a:r>
            <a:endParaRPr lang="zh-TW" altLang="en-US" dirty="0"/>
          </a:p>
        </p:txBody>
      </p:sp>
      <p:sp>
        <p:nvSpPr>
          <p:cNvPr id="3" name="內容版面配置區 2"/>
          <p:cNvSpPr>
            <a:spLocks noGrp="1"/>
          </p:cNvSpPr>
          <p:nvPr>
            <p:ph idx="1"/>
          </p:nvPr>
        </p:nvSpPr>
        <p:spPr/>
        <p:txBody>
          <a:bodyPr/>
          <a:lstStyle/>
          <a:p>
            <a:r>
              <a:rPr lang="en-US" altLang="zh-TW" dirty="0" err="1" smtClean="0"/>
              <a:t>OneAccess</a:t>
            </a:r>
            <a:r>
              <a:rPr lang="en-US" altLang="zh-TW" dirty="0" smtClean="0"/>
              <a:t> </a:t>
            </a:r>
            <a:r>
              <a:rPr lang="en-US" altLang="zh-TW" dirty="0"/>
              <a:t>Algorithm</a:t>
            </a:r>
            <a:endParaRPr lang="zh-TW" altLang="en-US" dirty="0"/>
          </a:p>
          <a:p>
            <a:endParaRPr lang="zh-TW" altLang="en-US" dirty="0"/>
          </a:p>
        </p:txBody>
      </p:sp>
      <p:sp>
        <p:nvSpPr>
          <p:cNvPr id="4" name="日期版面配置區 3"/>
          <p:cNvSpPr>
            <a:spLocks noGrp="1"/>
          </p:cNvSpPr>
          <p:nvPr>
            <p:ph type="dt" sz="half" idx="10"/>
          </p:nvPr>
        </p:nvSpPr>
        <p:spPr/>
        <p:txBody>
          <a:bodyPr/>
          <a:lstStyle/>
          <a:p>
            <a:fld id="{0A3A144F-C431-45D8-A5A1-65EE74A9767D}" type="datetime1">
              <a:rPr lang="zh-TW" altLang="en-US" smtClean="0"/>
              <a:t>2012/5/27</a:t>
            </a:fld>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t>17</a:t>
            </a:fld>
            <a:endParaRPr lang="zh-TW"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276872"/>
            <a:ext cx="5076825" cy="15716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4051920"/>
            <a:ext cx="5457825" cy="914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241" y="5157192"/>
            <a:ext cx="4581525" cy="6286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矩形 5"/>
              <p:cNvSpPr/>
              <p:nvPr/>
            </p:nvSpPr>
            <p:spPr>
              <a:xfrm>
                <a:off x="6300192" y="1340768"/>
                <a:ext cx="2123975" cy="785812"/>
              </a:xfrm>
              <a:prstGeom prst="rect">
                <a:avLst/>
              </a:prstGeom>
              <a:solidFill>
                <a:schemeClr val="bg2"/>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0" dirty="0" smtClean="0">
                    <a:solidFill>
                      <a:schemeClr val="tx1"/>
                    </a:solidFill>
                  </a:rPr>
                  <a:t>R</a:t>
                </a:r>
                <a14:m>
                  <m:oMath xmlns:m="http://schemas.openxmlformats.org/officeDocument/2006/math">
                    <m:r>
                      <a:rPr lang="en-US" altLang="zh-TW" b="0" i="1" smtClean="0">
                        <a:solidFill>
                          <a:schemeClr val="tx1"/>
                        </a:solidFill>
                        <a:latin typeface="Cambria Math"/>
                      </a:rPr>
                      <m:t>𝑒𝑙</m:t>
                    </m:r>
                    <m:r>
                      <a:rPr lang="en-US" altLang="zh-TW" b="0" i="1" smtClean="0">
                        <a:solidFill>
                          <a:schemeClr val="tx1"/>
                        </a:solidFill>
                        <a:latin typeface="Cambria Math"/>
                      </a:rPr>
                      <m:t>(</m:t>
                    </m:r>
                    <m:r>
                      <a:rPr lang="en-US" altLang="zh-TW" b="0" i="1" smtClean="0">
                        <a:solidFill>
                          <a:schemeClr val="tx1"/>
                        </a:solidFill>
                        <a:latin typeface="Cambria Math"/>
                      </a:rPr>
                      <m:t>𝑞</m:t>
                    </m:r>
                    <m:r>
                      <a:rPr lang="en-US" altLang="zh-TW" b="0" i="1" smtClean="0">
                        <a:solidFill>
                          <a:schemeClr val="tx1"/>
                        </a:solidFill>
                        <a:latin typeface="Cambria Math"/>
                      </a:rPr>
                      <m:t>,</m:t>
                    </m:r>
                    <m:r>
                      <a:rPr lang="en-US" altLang="zh-TW" b="0" i="1" smtClean="0">
                        <a:solidFill>
                          <a:schemeClr val="tx1"/>
                        </a:solidFill>
                        <a:latin typeface="Cambria Math"/>
                      </a:rPr>
                      <m:t>𝐶</m:t>
                    </m:r>
                    <m:r>
                      <a:rPr lang="en-US" altLang="zh-TW" b="0" i="1" smtClean="0">
                        <a:solidFill>
                          <a:schemeClr val="tx1"/>
                        </a:solidFill>
                        <a:latin typeface="Cambria Math"/>
                      </a:rPr>
                      <m:t>′)</m:t>
                    </m:r>
                  </m:oMath>
                </a14:m>
                <a:endParaRPr lang="zh-TW" altLang="en-US" dirty="0">
                  <a:solidFill>
                    <a:schemeClr val="tx1"/>
                  </a:solidFill>
                </a:endParaRPr>
              </a:p>
            </p:txBody>
          </p:sp>
        </mc:Choice>
        <mc:Fallback xmlns="">
          <p:sp>
            <p:nvSpPr>
              <p:cNvPr id="6" name="矩形 5"/>
              <p:cNvSpPr>
                <a:spLocks noRot="1" noChangeAspect="1" noMove="1" noResize="1" noEditPoints="1" noAdjustHandles="1" noChangeArrowheads="1" noChangeShapeType="1" noTextEdit="1"/>
              </p:cNvSpPr>
              <p:nvPr/>
            </p:nvSpPr>
            <p:spPr>
              <a:xfrm>
                <a:off x="6300192" y="1340768"/>
                <a:ext cx="2123975" cy="785812"/>
              </a:xfrm>
              <a:prstGeom prst="rect">
                <a:avLst/>
              </a:prstGeom>
              <a:blipFill rotWithShape="1">
                <a:blip r:embed="rId5"/>
                <a:stretch>
                  <a:fillRect/>
                </a:stretch>
              </a:blipFill>
              <a:ln w="57150">
                <a:solidFill>
                  <a:srgbClr val="FF0000"/>
                </a:solidFill>
              </a:ln>
            </p:spPr>
            <p:txBody>
              <a:bodyPr/>
              <a:lstStyle/>
              <a:p>
                <a:r>
                  <a:rPr lang="zh-TW" altLang="en-US">
                    <a:noFill/>
                  </a:rPr>
                  <a:t> </a:t>
                </a:r>
              </a:p>
            </p:txBody>
          </p:sp>
        </mc:Fallback>
      </mc:AlternateContent>
    </p:spTree>
    <p:extLst>
      <p:ext uri="{BB962C8B-B14F-4D97-AF65-F5344CB8AC3E}">
        <p14:creationId xmlns:p14="http://schemas.microsoft.com/office/powerpoint/2010/main" val="92274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548680"/>
            <a:ext cx="8183880" cy="864096"/>
          </a:xfrm>
        </p:spPr>
        <p:txBody>
          <a:bodyPr>
            <a:normAutofit/>
          </a:bodyPr>
          <a:lstStyle/>
          <a:p>
            <a:r>
              <a:rPr lang="en-US" altLang="zh-TW" dirty="0"/>
              <a:t>Ranking </a:t>
            </a:r>
            <a:r>
              <a:rPr lang="en-US" altLang="zh-TW" dirty="0" smtClean="0"/>
              <a:t>Algorithms</a:t>
            </a:r>
            <a:endParaRPr lang="zh-TW" altLang="en-US" dirty="0"/>
          </a:p>
        </p:txBody>
      </p:sp>
      <p:sp>
        <p:nvSpPr>
          <p:cNvPr id="3" name="內容版面配置區 2"/>
          <p:cNvSpPr>
            <a:spLocks noGrp="1"/>
          </p:cNvSpPr>
          <p:nvPr>
            <p:ph idx="1"/>
          </p:nvPr>
        </p:nvSpPr>
        <p:spPr>
          <a:xfrm>
            <a:off x="570846" y="1484784"/>
            <a:ext cx="8183880" cy="5040560"/>
          </a:xfrm>
        </p:spPr>
        <p:txBody>
          <a:bodyPr/>
          <a:lstStyle/>
          <a:p>
            <a:r>
              <a:rPr lang="en-US" altLang="zh-TW" dirty="0" err="1"/>
              <a:t>OneAccess</a:t>
            </a:r>
            <a:r>
              <a:rPr lang="en-US" altLang="zh-TW" dirty="0"/>
              <a:t> Algorithm</a:t>
            </a:r>
            <a:endParaRPr lang="zh-TW" altLang="en-US" dirty="0"/>
          </a:p>
          <a:p>
            <a:endParaRPr lang="zh-TW" altLang="en-US" dirty="0"/>
          </a:p>
        </p:txBody>
      </p:sp>
      <p:sp>
        <p:nvSpPr>
          <p:cNvPr id="4" name="日期版面配置區 3"/>
          <p:cNvSpPr>
            <a:spLocks noGrp="1"/>
          </p:cNvSpPr>
          <p:nvPr>
            <p:ph type="dt" sz="half" idx="10"/>
          </p:nvPr>
        </p:nvSpPr>
        <p:spPr/>
        <p:txBody>
          <a:bodyPr/>
          <a:lstStyle/>
          <a:p>
            <a:fld id="{0A3A144F-C431-45D8-A5A1-65EE74A9767D}" type="datetime1">
              <a:rPr lang="zh-TW" altLang="en-US" smtClean="0"/>
              <a:t>2012/5/27</a:t>
            </a:fld>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t>18</a:t>
            </a:fld>
            <a:endParaRPr lang="zh-TW" altLang="en-US"/>
          </a:p>
        </p:txBody>
      </p:sp>
      <p:graphicFrame>
        <p:nvGraphicFramePr>
          <p:cNvPr id="7" name="表格 6"/>
          <p:cNvGraphicFramePr>
            <a:graphicFrameLocks noGrp="1"/>
          </p:cNvGraphicFramePr>
          <p:nvPr>
            <p:extLst>
              <p:ext uri="{D42A27DB-BD31-4B8C-83A1-F6EECF244321}">
                <p14:modId xmlns:p14="http://schemas.microsoft.com/office/powerpoint/2010/main" val="1893984098"/>
              </p:ext>
            </p:extLst>
          </p:nvPr>
        </p:nvGraphicFramePr>
        <p:xfrm>
          <a:off x="323528" y="2132856"/>
          <a:ext cx="2304256" cy="1611621"/>
        </p:xfrm>
        <a:graphic>
          <a:graphicData uri="http://schemas.openxmlformats.org/drawingml/2006/table">
            <a:tbl>
              <a:tblPr firstRow="1" bandRow="1">
                <a:tableStyleId>{5C22544A-7EE6-4342-B048-85BDC9FD1C3A}</a:tableStyleId>
              </a:tblPr>
              <a:tblGrid>
                <a:gridCol w="1152128"/>
                <a:gridCol w="1152128"/>
              </a:tblGrid>
              <a:tr h="307835">
                <a:tc gridSpan="2">
                  <a:txBody>
                    <a:bodyPr/>
                    <a:lstStyle/>
                    <a:p>
                      <a:pPr algn="ctr"/>
                      <a:r>
                        <a:rPr lang="en-US" altLang="zh-TW" sz="1600" dirty="0" smtClean="0"/>
                        <a:t>SCREEN</a:t>
                      </a:r>
                      <a:endParaRPr lang="zh-TW" altLang="en-US" sz="1600" dirty="0"/>
                    </a:p>
                  </a:txBody>
                  <a:tcPr/>
                </a:tc>
                <a:tc hMerge="1">
                  <a:txBody>
                    <a:bodyPr/>
                    <a:lstStyle/>
                    <a:p>
                      <a:endParaRPr lang="zh-TW" altLang="en-US" dirty="0"/>
                    </a:p>
                  </a:txBody>
                  <a:tcPr/>
                </a:tc>
              </a:tr>
              <a:tr h="425447">
                <a:tc>
                  <a:txBody>
                    <a:bodyPr/>
                    <a:lstStyle/>
                    <a:p>
                      <a:r>
                        <a:rPr lang="en-US" altLang="zh-TW" sz="1600" dirty="0" smtClean="0"/>
                        <a:t>15’0 LED</a:t>
                      </a:r>
                      <a:endParaRPr lang="zh-TW" altLang="en-US" sz="1600" dirty="0"/>
                    </a:p>
                  </a:txBody>
                  <a:tcPr/>
                </a:tc>
                <a:tc>
                  <a:txBody>
                    <a:bodyPr/>
                    <a:lstStyle/>
                    <a:p>
                      <a:r>
                        <a:rPr lang="en-US" altLang="zh-TW" sz="1600" dirty="0" smtClean="0"/>
                        <a:t>d1,d2,d3</a:t>
                      </a:r>
                      <a:endParaRPr lang="zh-TW" altLang="en-US" sz="1600" dirty="0"/>
                    </a:p>
                  </a:txBody>
                  <a:tcPr/>
                </a:tc>
              </a:tr>
              <a:tr h="425447">
                <a:tc>
                  <a:txBody>
                    <a:bodyPr/>
                    <a:lstStyle/>
                    <a:p>
                      <a:r>
                        <a:rPr lang="en-US" altLang="zh-TW" sz="1600" dirty="0" smtClean="0"/>
                        <a:t>14’0 LED</a:t>
                      </a:r>
                      <a:endParaRPr lang="zh-TW" altLang="en-US" sz="1600" dirty="0"/>
                    </a:p>
                  </a:txBody>
                  <a:tcPr/>
                </a:tc>
                <a:tc>
                  <a:txBody>
                    <a:bodyPr/>
                    <a:lstStyle/>
                    <a:p>
                      <a:r>
                        <a:rPr lang="en-US" altLang="zh-TW" sz="1600" dirty="0" smtClean="0"/>
                        <a:t>d4</a:t>
                      </a:r>
                      <a:endParaRPr lang="zh-TW" altLang="en-US" sz="1600" dirty="0"/>
                    </a:p>
                  </a:txBody>
                  <a:tcPr/>
                </a:tc>
              </a:tr>
              <a:tr h="425447">
                <a:tc>
                  <a:txBody>
                    <a:bodyPr/>
                    <a:lstStyle/>
                    <a:p>
                      <a:r>
                        <a:rPr lang="en-US" altLang="zh-TW" sz="1600" dirty="0" smtClean="0"/>
                        <a:t>14’0 TFT</a:t>
                      </a:r>
                      <a:endParaRPr lang="zh-TW" altLang="en-US" sz="1600" dirty="0"/>
                    </a:p>
                  </a:txBody>
                  <a:tcPr/>
                </a:tc>
                <a:tc>
                  <a:txBody>
                    <a:bodyPr/>
                    <a:lstStyle/>
                    <a:p>
                      <a:r>
                        <a:rPr lang="en-US" altLang="zh-TW" sz="1600" dirty="0" smtClean="0"/>
                        <a:t>d5</a:t>
                      </a:r>
                      <a:endParaRPr lang="zh-TW" altLang="en-US" sz="1600" dirty="0"/>
                    </a:p>
                  </a:txBody>
                  <a:tcPr/>
                </a:tc>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1261810029"/>
              </p:ext>
            </p:extLst>
          </p:nvPr>
        </p:nvGraphicFramePr>
        <p:xfrm>
          <a:off x="395536" y="3933056"/>
          <a:ext cx="2232248" cy="1376752"/>
        </p:xfrm>
        <a:graphic>
          <a:graphicData uri="http://schemas.openxmlformats.org/drawingml/2006/table">
            <a:tbl>
              <a:tblPr firstRow="1" bandRow="1">
                <a:tableStyleId>{5C22544A-7EE6-4342-B048-85BDC9FD1C3A}</a:tableStyleId>
              </a:tblPr>
              <a:tblGrid>
                <a:gridCol w="1116124"/>
                <a:gridCol w="1116124"/>
              </a:tblGrid>
              <a:tr h="330980">
                <a:tc gridSpan="2">
                  <a:txBody>
                    <a:bodyPr/>
                    <a:lstStyle/>
                    <a:p>
                      <a:pPr algn="ctr"/>
                      <a:r>
                        <a:rPr lang="en-US" altLang="zh-TW" sz="1600" dirty="0" smtClean="0"/>
                        <a:t>BREND</a:t>
                      </a:r>
                      <a:endParaRPr lang="zh-TW" altLang="en-US" sz="1600" dirty="0"/>
                    </a:p>
                  </a:txBody>
                  <a:tcPr/>
                </a:tc>
                <a:tc hMerge="1">
                  <a:txBody>
                    <a:bodyPr/>
                    <a:lstStyle/>
                    <a:p>
                      <a:endParaRPr lang="zh-TW" altLang="en-US" dirty="0"/>
                    </a:p>
                  </a:txBody>
                  <a:tcPr/>
                </a:tc>
              </a:tr>
              <a:tr h="330980">
                <a:tc>
                  <a:txBody>
                    <a:bodyPr/>
                    <a:lstStyle/>
                    <a:p>
                      <a:r>
                        <a:rPr lang="en-US" altLang="zh-TW" sz="1600" dirty="0" smtClean="0"/>
                        <a:t>DELL</a:t>
                      </a:r>
                      <a:endParaRPr lang="zh-TW" altLang="en-US" sz="1600" dirty="0"/>
                    </a:p>
                  </a:txBody>
                  <a:tcPr/>
                </a:tc>
                <a:tc>
                  <a:txBody>
                    <a:bodyPr/>
                    <a:lstStyle/>
                    <a:p>
                      <a:r>
                        <a:rPr lang="en-US" altLang="zh-TW" sz="1600" dirty="0" smtClean="0"/>
                        <a:t>d1,d2</a:t>
                      </a:r>
                      <a:endParaRPr lang="zh-TW" altLang="en-US" sz="1600" dirty="0"/>
                    </a:p>
                  </a:txBody>
                  <a:tcPr/>
                </a:tc>
              </a:tr>
              <a:tr h="3530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smtClean="0"/>
                        <a:t>HP</a:t>
                      </a:r>
                      <a:endParaRPr lang="zh-TW" altLang="en-US" sz="1600" dirty="0" smtClean="0"/>
                    </a:p>
                  </a:txBody>
                  <a:tcPr/>
                </a:tc>
                <a:tc>
                  <a:txBody>
                    <a:bodyPr/>
                    <a:lstStyle/>
                    <a:p>
                      <a:r>
                        <a:rPr lang="en-US" altLang="zh-TW" sz="1600" dirty="0" smtClean="0"/>
                        <a:t>d3</a:t>
                      </a:r>
                      <a:endParaRPr lang="zh-TW" altLang="en-US" sz="1600" dirty="0"/>
                    </a:p>
                  </a:txBody>
                  <a:tcPr/>
                </a:tc>
              </a:tr>
              <a:tr h="3530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err="1" smtClean="0"/>
                        <a:t>acer</a:t>
                      </a:r>
                      <a:endParaRPr lang="zh-TW" altLang="en-US" sz="1600" dirty="0" smtClean="0"/>
                    </a:p>
                  </a:txBody>
                  <a:tcPr/>
                </a:tc>
                <a:tc>
                  <a:txBody>
                    <a:bodyPr/>
                    <a:lstStyle/>
                    <a:p>
                      <a:r>
                        <a:rPr lang="en-US" altLang="zh-TW" sz="1600" dirty="0" smtClean="0"/>
                        <a:t>d4,d5</a:t>
                      </a:r>
                      <a:endParaRPr lang="zh-TW" altLang="en-US" sz="1600" dirty="0"/>
                    </a:p>
                  </a:txBody>
                  <a:tcPr/>
                </a:tc>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3584413402"/>
              </p:ext>
            </p:extLst>
          </p:nvPr>
        </p:nvGraphicFramePr>
        <p:xfrm>
          <a:off x="395536" y="5362168"/>
          <a:ext cx="2009846" cy="1463040"/>
        </p:xfrm>
        <a:graphic>
          <a:graphicData uri="http://schemas.openxmlformats.org/drawingml/2006/table">
            <a:tbl>
              <a:tblPr firstRow="1" bandRow="1">
                <a:tableStyleId>{5C22544A-7EE6-4342-B048-85BDC9FD1C3A}</a:tableStyleId>
              </a:tblPr>
              <a:tblGrid>
                <a:gridCol w="1004923"/>
                <a:gridCol w="1004923"/>
              </a:tblGrid>
              <a:tr h="365760">
                <a:tc gridSpan="2">
                  <a:txBody>
                    <a:bodyPr/>
                    <a:lstStyle/>
                    <a:p>
                      <a:pPr algn="ctr"/>
                      <a:r>
                        <a:rPr lang="en-US" altLang="zh-TW" sz="1600" dirty="0" smtClean="0"/>
                        <a:t>OS</a:t>
                      </a:r>
                      <a:endParaRPr lang="zh-TW" altLang="en-US" sz="1600" dirty="0"/>
                    </a:p>
                  </a:txBody>
                  <a:tcPr/>
                </a:tc>
                <a:tc hMerge="1">
                  <a:txBody>
                    <a:bodyPr/>
                    <a:lstStyle/>
                    <a:p>
                      <a:endParaRPr lang="zh-TW" altLang="en-US" dirty="0"/>
                    </a:p>
                  </a:txBody>
                  <a:tcPr/>
                </a:tc>
              </a:tr>
              <a:tr h="365760">
                <a:tc>
                  <a:txBody>
                    <a:bodyPr/>
                    <a:lstStyle/>
                    <a:p>
                      <a:r>
                        <a:rPr lang="en-US" altLang="zh-TW" sz="1600" dirty="0" smtClean="0"/>
                        <a:t>XP7</a:t>
                      </a:r>
                      <a:endParaRPr lang="zh-TW" altLang="en-US" sz="1600" dirty="0"/>
                    </a:p>
                  </a:txBody>
                  <a:tcPr/>
                </a:tc>
                <a:tc>
                  <a:txBody>
                    <a:bodyPr/>
                    <a:lstStyle/>
                    <a:p>
                      <a:r>
                        <a:rPr lang="en-US" altLang="zh-TW" sz="1600" dirty="0" smtClean="0"/>
                        <a:t>d1</a:t>
                      </a:r>
                      <a:endParaRPr lang="zh-TW" altLang="en-US" sz="1600" dirty="0"/>
                    </a:p>
                  </a:txBody>
                  <a:tcPr/>
                </a:tc>
              </a:tr>
              <a:tr h="36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err="1" smtClean="0"/>
                        <a:t>Mac</a:t>
                      </a:r>
                      <a:r>
                        <a:rPr lang="en-US" altLang="zh-TW" sz="1600" baseline="0" dirty="0" err="1" smtClean="0"/>
                        <a:t>Os</a:t>
                      </a:r>
                      <a:endParaRPr lang="zh-TW" altLang="en-US" sz="1600" dirty="0" smtClean="0"/>
                    </a:p>
                  </a:txBody>
                  <a:tcPr/>
                </a:tc>
                <a:tc>
                  <a:txBody>
                    <a:bodyPr/>
                    <a:lstStyle/>
                    <a:p>
                      <a:r>
                        <a:rPr lang="en-US" altLang="zh-TW" sz="1600" dirty="0" smtClean="0"/>
                        <a:t>d2,d3</a:t>
                      </a:r>
                      <a:endParaRPr lang="zh-TW" altLang="en-US" sz="1600" dirty="0"/>
                    </a:p>
                  </a:txBody>
                  <a:tcPr/>
                </a:tc>
              </a:tr>
              <a:tr h="36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smtClean="0"/>
                        <a:t>XP</a:t>
                      </a:r>
                      <a:endParaRPr lang="zh-TW" altLang="en-US" sz="1600" dirty="0" smtClean="0"/>
                    </a:p>
                  </a:txBody>
                  <a:tcPr/>
                </a:tc>
                <a:tc>
                  <a:txBody>
                    <a:bodyPr/>
                    <a:lstStyle/>
                    <a:p>
                      <a:r>
                        <a:rPr lang="en-US" altLang="zh-TW" sz="1600" dirty="0" smtClean="0"/>
                        <a:t>d4,d5</a:t>
                      </a:r>
                      <a:endParaRPr lang="zh-TW" altLang="en-US" sz="1600" dirty="0"/>
                    </a:p>
                  </a:txBody>
                  <a:tcPr/>
                </a:tc>
              </a:tr>
            </a:tbl>
          </a:graphicData>
        </a:graphic>
      </p:graphicFrame>
      <mc:AlternateContent xmlns:mc="http://schemas.openxmlformats.org/markup-compatibility/2006">
        <mc:Choice xmlns:a14="http://schemas.microsoft.com/office/drawing/2010/main" Requires="a14">
          <p:sp>
            <p:nvSpPr>
              <p:cNvPr id="6" name="文字方塊 5"/>
              <p:cNvSpPr txBox="1"/>
              <p:nvPr/>
            </p:nvSpPr>
            <p:spPr>
              <a:xfrm>
                <a:off x="3059832" y="2095688"/>
                <a:ext cx="5328592"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TW" dirty="0" smtClean="0">
                    <a:solidFill>
                      <a:srgbClr val="FF0000"/>
                    </a:solidFill>
                  </a:rPr>
                  <a:t>1.Precompute each doc’s TFW, IDF then could </a:t>
                </a:r>
                <a:r>
                  <a:rPr lang="en-US" altLang="zh-TW" dirty="0" err="1" smtClean="0">
                    <a:solidFill>
                      <a:srgbClr val="FF0000"/>
                    </a:solidFill>
                  </a:rPr>
                  <a:t>precompute</a:t>
                </a:r>
                <a:r>
                  <a:rPr lang="en-US" altLang="zh-TW" dirty="0" smtClean="0">
                    <a:solidFill>
                      <a:srgbClr val="FF0000"/>
                    </a:solidFill>
                  </a:rPr>
                  <a:t> </a:t>
                </a:r>
                <a:r>
                  <a:rPr lang="en-US" altLang="zh-TW" dirty="0" err="1" smtClean="0">
                    <a:solidFill>
                      <a:srgbClr val="FF0000"/>
                    </a:solidFill>
                  </a:rPr>
                  <a:t>rel</a:t>
                </a:r>
                <a:r>
                  <a:rPr lang="en-US" altLang="zh-TW" dirty="0" smtClean="0">
                    <a:solidFill>
                      <a:srgbClr val="FF0000"/>
                    </a:solidFill>
                  </a:rPr>
                  <a:t> ,</a:t>
                </a:r>
                <a:r>
                  <a:rPr lang="en-US" altLang="zh-TW" dirty="0" err="1" smtClean="0">
                    <a:solidFill>
                      <a:srgbClr val="FF0000"/>
                    </a:solidFill>
                  </a:rPr>
                  <a:t>Rel</a:t>
                </a:r>
                <a:r>
                  <a:rPr lang="en-US" altLang="zh-TW" dirty="0" smtClean="0">
                    <a:solidFill>
                      <a:srgbClr val="FF0000"/>
                    </a:solidFill>
                  </a:rPr>
                  <a:t>……</a:t>
                </a:r>
              </a:p>
              <a:p>
                <a:r>
                  <a:rPr lang="en-US" altLang="zh-TW" dirty="0" smtClean="0"/>
                  <a:t>2.Fetch the doc related with q</a:t>
                </a:r>
              </a:p>
              <a:p>
                <a:r>
                  <a:rPr lang="en-US" altLang="zh-TW" dirty="0"/>
                  <a:t>3</a:t>
                </a:r>
                <a:r>
                  <a:rPr lang="en-US" altLang="zh-TW" dirty="0" smtClean="0"/>
                  <a:t>.</a:t>
                </a:r>
                <a14:m>
                  <m:oMath xmlns:m="http://schemas.openxmlformats.org/officeDocument/2006/math">
                    <m:sSub>
                      <m:sSubPr>
                        <m:ctrlPr>
                          <a:rPr lang="en-US" altLang="zh-TW" i="1" smtClean="0">
                            <a:latin typeface="Cambria Math"/>
                          </a:rPr>
                        </m:ctrlPr>
                      </m:sSubPr>
                      <m:e>
                        <m:r>
                          <a:rPr lang="en-US" altLang="zh-TW" b="0" i="1" smtClean="0">
                            <a:latin typeface="Cambria Math"/>
                          </a:rPr>
                          <m:t>𝑆𝑖𝑔</m:t>
                        </m:r>
                      </m:e>
                      <m:sub>
                        <m:r>
                          <a:rPr lang="en-US" altLang="zh-TW" b="0" i="1" smtClean="0">
                            <a:latin typeface="Cambria Math"/>
                          </a:rPr>
                          <m:t>𝑆𝐶𝑅𝐸𝐸𝑁</m:t>
                        </m:r>
                      </m:sub>
                    </m:sSub>
                  </m:oMath>
                </a14:m>
                <a:r>
                  <a:rPr lang="en-US" altLang="zh-TW" dirty="0" smtClean="0"/>
                  <a:t> , </a:t>
                </a:r>
                <a14:m>
                  <m:oMath xmlns:m="http://schemas.openxmlformats.org/officeDocument/2006/math">
                    <m:sSub>
                      <m:sSubPr>
                        <m:ctrlPr>
                          <a:rPr lang="en-US" altLang="zh-TW" i="1">
                            <a:latin typeface="Cambria Math"/>
                          </a:rPr>
                        </m:ctrlPr>
                      </m:sSubPr>
                      <m:e>
                        <m:r>
                          <a:rPr lang="en-US" altLang="zh-TW" i="1">
                            <a:latin typeface="Cambria Math"/>
                          </a:rPr>
                          <m:t>𝑆𝑖𝑔</m:t>
                        </m:r>
                      </m:e>
                      <m:sub>
                        <m:r>
                          <a:rPr lang="en-US" altLang="zh-TW" b="0" i="1" smtClean="0">
                            <a:latin typeface="Cambria Math"/>
                          </a:rPr>
                          <m:t>𝐵𝑅𝐸𝑁𝐷</m:t>
                        </m:r>
                      </m:sub>
                    </m:sSub>
                  </m:oMath>
                </a14:m>
                <a:r>
                  <a:rPr lang="en-US" altLang="zh-TW" dirty="0" smtClean="0"/>
                  <a:t> , </a:t>
                </a:r>
                <a14:m>
                  <m:oMath xmlns:m="http://schemas.openxmlformats.org/officeDocument/2006/math">
                    <m:sSub>
                      <m:sSubPr>
                        <m:ctrlPr>
                          <a:rPr lang="en-US" altLang="zh-TW" i="1">
                            <a:latin typeface="Cambria Math"/>
                          </a:rPr>
                        </m:ctrlPr>
                      </m:sSubPr>
                      <m:e>
                        <m:r>
                          <a:rPr lang="en-US" altLang="zh-TW" i="1">
                            <a:latin typeface="Cambria Math"/>
                          </a:rPr>
                          <m:t>𝑆𝑖𝑔</m:t>
                        </m:r>
                      </m:e>
                      <m:sub>
                        <m:r>
                          <a:rPr lang="en-US" altLang="zh-TW" b="0" i="1" smtClean="0">
                            <a:latin typeface="Cambria Math"/>
                          </a:rPr>
                          <m:t>𝑂𝑆</m:t>
                        </m:r>
                      </m:sub>
                    </m:sSub>
                  </m:oMath>
                </a14:m>
                <a:r>
                  <a:rPr lang="en-US" altLang="zh-TW" dirty="0" smtClean="0"/>
                  <a:t> get </a:t>
                </a:r>
                <a:r>
                  <a:rPr lang="en-US" altLang="zh-TW" dirty="0" smtClean="0"/>
                  <a:t>RANKING</a:t>
                </a:r>
              </a:p>
              <a:p>
                <a:r>
                  <a:rPr lang="en-US" altLang="zh-TW" dirty="0" smtClean="0"/>
                  <a:t>4.Return top-k </a:t>
                </a:r>
                <a:endParaRPr lang="en-US" altLang="zh-TW" dirty="0" smtClean="0"/>
              </a:p>
            </p:txBody>
          </p:sp>
        </mc:Choice>
        <mc:Fallback>
          <p:sp>
            <p:nvSpPr>
              <p:cNvPr id="6" name="文字方塊 5"/>
              <p:cNvSpPr txBox="1">
                <a:spLocks noRot="1" noChangeAspect="1" noMove="1" noResize="1" noEditPoints="1" noAdjustHandles="1" noChangeArrowheads="1" noChangeShapeType="1" noTextEdit="1"/>
              </p:cNvSpPr>
              <p:nvPr/>
            </p:nvSpPr>
            <p:spPr>
              <a:xfrm>
                <a:off x="3059832" y="2095688"/>
                <a:ext cx="5328592" cy="1477328"/>
              </a:xfrm>
              <a:prstGeom prst="rect">
                <a:avLst/>
              </a:prstGeom>
              <a:blipFill rotWithShape="1">
                <a:blip r:embed="rId2"/>
                <a:stretch>
                  <a:fillRect l="-681" t="-803" b="-4016"/>
                </a:stretch>
              </a:blipFill>
            </p:spPr>
            <p:txBody>
              <a:bodyPr/>
              <a:lstStyle/>
              <a:p>
                <a:r>
                  <a:rPr lang="zh-TW" altLang="en-US">
                    <a:noFill/>
                  </a:rPr>
                  <a:t> </a:t>
                </a:r>
              </a:p>
            </p:txBody>
          </p:sp>
        </mc:Fallback>
      </mc:AlternateContent>
      <p:sp>
        <p:nvSpPr>
          <p:cNvPr id="11" name="文字方塊 10"/>
          <p:cNvSpPr txBox="1"/>
          <p:nvPr/>
        </p:nvSpPr>
        <p:spPr>
          <a:xfrm>
            <a:off x="5148064" y="1597442"/>
            <a:ext cx="266429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TW" dirty="0" smtClean="0"/>
              <a:t>q=“game” , “playing”</a:t>
            </a:r>
          </a:p>
        </p:txBody>
      </p:sp>
      <mc:AlternateContent xmlns:mc="http://schemas.openxmlformats.org/markup-compatibility/2006" xmlns:a14="http://schemas.microsoft.com/office/drawing/2010/main">
        <mc:Choice Requires="a14">
          <p:sp>
            <p:nvSpPr>
              <p:cNvPr id="12" name="文字方塊 11"/>
              <p:cNvSpPr txBox="1"/>
              <p:nvPr/>
            </p:nvSpPr>
            <p:spPr>
              <a:xfrm>
                <a:off x="3043808" y="3573016"/>
                <a:ext cx="5328592"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TW" dirty="0" smtClean="0"/>
                  <a:t>1.Fetch the doc related with q and C</a:t>
                </a:r>
              </a:p>
              <a:p>
                <a:r>
                  <a:rPr lang="en-US" altLang="zh-TW" dirty="0" smtClean="0"/>
                  <a:t>2. </a:t>
                </a:r>
                <a14:m>
                  <m:oMath xmlns:m="http://schemas.openxmlformats.org/officeDocument/2006/math">
                    <m:sSub>
                      <m:sSubPr>
                        <m:ctrlPr>
                          <a:rPr lang="en-US" altLang="zh-TW" i="1">
                            <a:latin typeface="Cambria Math"/>
                          </a:rPr>
                        </m:ctrlPr>
                      </m:sSubPr>
                      <m:e>
                        <m:r>
                          <a:rPr lang="en-US" altLang="zh-TW" i="1">
                            <a:latin typeface="Cambria Math"/>
                          </a:rPr>
                          <m:t>𝑆𝑖𝑔</m:t>
                        </m:r>
                      </m:e>
                      <m:sub>
                        <m:r>
                          <a:rPr lang="en-US" altLang="zh-TW" b="0" i="1" smtClean="0">
                            <a:latin typeface="Cambria Math"/>
                          </a:rPr>
                          <m:t>𝐵𝑅𝐸𝑁𝐷</m:t>
                        </m:r>
                      </m:sub>
                    </m:sSub>
                  </m:oMath>
                </a14:m>
                <a:r>
                  <a:rPr lang="en-US" altLang="zh-TW" dirty="0" smtClean="0"/>
                  <a:t> , </a:t>
                </a:r>
                <a14:m>
                  <m:oMath xmlns:m="http://schemas.openxmlformats.org/officeDocument/2006/math">
                    <m:sSub>
                      <m:sSubPr>
                        <m:ctrlPr>
                          <a:rPr lang="en-US" altLang="zh-TW" i="1">
                            <a:latin typeface="Cambria Math"/>
                          </a:rPr>
                        </m:ctrlPr>
                      </m:sSubPr>
                      <m:e>
                        <m:r>
                          <a:rPr lang="en-US" altLang="zh-TW" i="1">
                            <a:latin typeface="Cambria Math"/>
                          </a:rPr>
                          <m:t>𝑆𝑖𝑔</m:t>
                        </m:r>
                      </m:e>
                      <m:sub>
                        <m:r>
                          <a:rPr lang="en-US" altLang="zh-TW" b="0" i="1" smtClean="0">
                            <a:latin typeface="Cambria Math"/>
                          </a:rPr>
                          <m:t>𝑂𝑆</m:t>
                        </m:r>
                      </m:sub>
                    </m:sSub>
                  </m:oMath>
                </a14:m>
                <a:r>
                  <a:rPr lang="en-US" altLang="zh-TW" dirty="0" smtClean="0"/>
                  <a:t> get RANKING </a:t>
                </a:r>
              </a:p>
            </p:txBody>
          </p:sp>
        </mc:Choice>
        <mc:Fallback xmlns="">
          <p:sp>
            <p:nvSpPr>
              <p:cNvPr id="12" name="文字方塊 11"/>
              <p:cNvSpPr txBox="1">
                <a:spLocks noRot="1" noChangeAspect="1" noMove="1" noResize="1" noEditPoints="1" noAdjustHandles="1" noChangeArrowheads="1" noChangeShapeType="1" noTextEdit="1"/>
              </p:cNvSpPr>
              <p:nvPr/>
            </p:nvSpPr>
            <p:spPr>
              <a:xfrm>
                <a:off x="3043808" y="3573016"/>
                <a:ext cx="5328592" cy="646331"/>
              </a:xfrm>
              <a:prstGeom prst="rect">
                <a:avLst/>
              </a:prstGeom>
              <a:blipFill rotWithShape="1">
                <a:blip r:embed="rId3"/>
                <a:stretch>
                  <a:fillRect l="-568" t="-1770" b="-9735"/>
                </a:stretch>
              </a:blipFill>
            </p:spPr>
            <p:txBody>
              <a:bodyPr/>
              <a:lstStyle/>
              <a:p>
                <a:r>
                  <a:rPr lang="zh-TW" altLang="en-US">
                    <a:noFill/>
                  </a:rPr>
                  <a:t> </a:t>
                </a:r>
              </a:p>
            </p:txBody>
          </p:sp>
        </mc:Fallback>
      </mc:AlternateContent>
      <p:pic>
        <p:nvPicPr>
          <p:cNvPr id="1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260648"/>
            <a:ext cx="3821299" cy="3664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向右箭號 18"/>
          <p:cNvSpPr/>
          <p:nvPr/>
        </p:nvSpPr>
        <p:spPr>
          <a:xfrm>
            <a:off x="2855764" y="5013176"/>
            <a:ext cx="50405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20" name="表格 19"/>
          <p:cNvGraphicFramePr>
            <a:graphicFrameLocks noGrp="1"/>
          </p:cNvGraphicFramePr>
          <p:nvPr>
            <p:extLst>
              <p:ext uri="{D42A27DB-BD31-4B8C-83A1-F6EECF244321}">
                <p14:modId xmlns:p14="http://schemas.microsoft.com/office/powerpoint/2010/main" val="3441751418"/>
              </p:ext>
            </p:extLst>
          </p:nvPr>
        </p:nvGraphicFramePr>
        <p:xfrm>
          <a:off x="3630186" y="4299628"/>
          <a:ext cx="1543526" cy="1023656"/>
        </p:xfrm>
        <a:graphic>
          <a:graphicData uri="http://schemas.openxmlformats.org/drawingml/2006/table">
            <a:tbl>
              <a:tblPr firstRow="1" bandRow="1">
                <a:tableStyleId>{5C22544A-7EE6-4342-B048-85BDC9FD1C3A}</a:tableStyleId>
              </a:tblPr>
              <a:tblGrid>
                <a:gridCol w="751438"/>
                <a:gridCol w="792088"/>
              </a:tblGrid>
              <a:tr h="330980">
                <a:tc gridSpan="2">
                  <a:txBody>
                    <a:bodyPr/>
                    <a:lstStyle/>
                    <a:p>
                      <a:pPr algn="ctr"/>
                      <a:r>
                        <a:rPr lang="en-US" altLang="zh-TW" sz="1600" dirty="0" smtClean="0"/>
                        <a:t>BREND</a:t>
                      </a:r>
                      <a:endParaRPr lang="zh-TW" altLang="en-US" sz="1600" dirty="0"/>
                    </a:p>
                  </a:txBody>
                  <a:tcPr/>
                </a:tc>
                <a:tc hMerge="1">
                  <a:txBody>
                    <a:bodyPr/>
                    <a:lstStyle/>
                    <a:p>
                      <a:endParaRPr lang="zh-TW" altLang="en-US" dirty="0"/>
                    </a:p>
                  </a:txBody>
                  <a:tcPr/>
                </a:tc>
              </a:tr>
              <a:tr h="330980">
                <a:tc>
                  <a:txBody>
                    <a:bodyPr/>
                    <a:lstStyle/>
                    <a:p>
                      <a:r>
                        <a:rPr lang="en-US" altLang="zh-TW" sz="1600" dirty="0" smtClean="0"/>
                        <a:t>DELL</a:t>
                      </a:r>
                      <a:endParaRPr lang="zh-TW" altLang="en-US" sz="1600" dirty="0"/>
                    </a:p>
                  </a:txBody>
                  <a:tcPr/>
                </a:tc>
                <a:tc>
                  <a:txBody>
                    <a:bodyPr/>
                    <a:lstStyle/>
                    <a:p>
                      <a:r>
                        <a:rPr lang="en-US" altLang="zh-TW" sz="1600" dirty="0" smtClean="0"/>
                        <a:t>d1,d2</a:t>
                      </a:r>
                      <a:endParaRPr lang="zh-TW" altLang="en-US" sz="1600" dirty="0"/>
                    </a:p>
                  </a:txBody>
                  <a:tcPr/>
                </a:tc>
              </a:tr>
              <a:tr h="3530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smtClean="0"/>
                        <a:t>HP</a:t>
                      </a:r>
                      <a:endParaRPr lang="zh-TW" altLang="en-US" sz="1600" dirty="0" smtClean="0"/>
                    </a:p>
                  </a:txBody>
                  <a:tcPr/>
                </a:tc>
                <a:tc>
                  <a:txBody>
                    <a:bodyPr/>
                    <a:lstStyle/>
                    <a:p>
                      <a:r>
                        <a:rPr lang="en-US" altLang="zh-TW" sz="1600" dirty="0" smtClean="0"/>
                        <a:t>d3</a:t>
                      </a:r>
                      <a:endParaRPr lang="zh-TW" altLang="en-US" sz="1600" dirty="0"/>
                    </a:p>
                  </a:txBody>
                  <a:tcPr/>
                </a:tc>
              </a:tr>
            </a:tbl>
          </a:graphicData>
        </a:graphic>
      </p:graphicFrame>
      <p:graphicFrame>
        <p:nvGraphicFramePr>
          <p:cNvPr id="21" name="表格 20"/>
          <p:cNvGraphicFramePr>
            <a:graphicFrameLocks noGrp="1"/>
          </p:cNvGraphicFramePr>
          <p:nvPr>
            <p:extLst>
              <p:ext uri="{D42A27DB-BD31-4B8C-83A1-F6EECF244321}">
                <p14:modId xmlns:p14="http://schemas.microsoft.com/office/powerpoint/2010/main" val="3309187634"/>
              </p:ext>
            </p:extLst>
          </p:nvPr>
        </p:nvGraphicFramePr>
        <p:xfrm>
          <a:off x="3642308" y="5394960"/>
          <a:ext cx="1432384" cy="1463040"/>
        </p:xfrm>
        <a:graphic>
          <a:graphicData uri="http://schemas.openxmlformats.org/drawingml/2006/table">
            <a:tbl>
              <a:tblPr firstRow="1" bandRow="1">
                <a:tableStyleId>{5C22544A-7EE6-4342-B048-85BDC9FD1C3A}</a:tableStyleId>
              </a:tblPr>
              <a:tblGrid>
                <a:gridCol w="928328"/>
                <a:gridCol w="504056"/>
              </a:tblGrid>
              <a:tr h="365760">
                <a:tc gridSpan="2">
                  <a:txBody>
                    <a:bodyPr/>
                    <a:lstStyle/>
                    <a:p>
                      <a:pPr algn="ctr"/>
                      <a:r>
                        <a:rPr lang="en-US" altLang="zh-TW" sz="1600" dirty="0" smtClean="0"/>
                        <a:t>OS</a:t>
                      </a:r>
                      <a:endParaRPr lang="zh-TW" altLang="en-US" sz="1600" dirty="0"/>
                    </a:p>
                  </a:txBody>
                  <a:tcPr/>
                </a:tc>
                <a:tc hMerge="1">
                  <a:txBody>
                    <a:bodyPr/>
                    <a:lstStyle/>
                    <a:p>
                      <a:endParaRPr lang="zh-TW" altLang="en-US" dirty="0"/>
                    </a:p>
                  </a:txBody>
                  <a:tcPr/>
                </a:tc>
              </a:tr>
              <a:tr h="365760">
                <a:tc>
                  <a:txBody>
                    <a:bodyPr/>
                    <a:lstStyle/>
                    <a:p>
                      <a:r>
                        <a:rPr lang="en-US" altLang="zh-TW" sz="1600" dirty="0" smtClean="0"/>
                        <a:t>XP7</a:t>
                      </a:r>
                      <a:endParaRPr lang="zh-TW" altLang="en-US" sz="1600" dirty="0"/>
                    </a:p>
                  </a:txBody>
                  <a:tcPr/>
                </a:tc>
                <a:tc>
                  <a:txBody>
                    <a:bodyPr/>
                    <a:lstStyle/>
                    <a:p>
                      <a:r>
                        <a:rPr lang="en-US" altLang="zh-TW" sz="1600" dirty="0" smtClean="0"/>
                        <a:t>d1</a:t>
                      </a:r>
                      <a:endParaRPr lang="zh-TW" altLang="en-US" sz="1600" dirty="0"/>
                    </a:p>
                  </a:txBody>
                  <a:tcPr/>
                </a:tc>
              </a:tr>
              <a:tr h="36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err="1" smtClean="0"/>
                        <a:t>Mac</a:t>
                      </a:r>
                      <a:r>
                        <a:rPr lang="en-US" altLang="zh-TW" sz="1600" baseline="0" dirty="0" err="1" smtClean="0"/>
                        <a:t>Os</a:t>
                      </a:r>
                      <a:endParaRPr lang="zh-TW" altLang="en-US" sz="1600" dirty="0" smtClean="0"/>
                    </a:p>
                  </a:txBody>
                  <a:tcPr/>
                </a:tc>
                <a:tc>
                  <a:txBody>
                    <a:bodyPr/>
                    <a:lstStyle/>
                    <a:p>
                      <a:r>
                        <a:rPr lang="en-US" altLang="zh-TW" sz="1600" dirty="0" smtClean="0"/>
                        <a:t>d2</a:t>
                      </a:r>
                      <a:endParaRPr lang="zh-TW" altLang="en-US" sz="1600" dirty="0"/>
                    </a:p>
                  </a:txBody>
                  <a:tcPr/>
                </a:tc>
              </a:tr>
              <a:tr h="36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smtClean="0"/>
                        <a:t>XP</a:t>
                      </a:r>
                      <a:endParaRPr lang="zh-TW" altLang="en-US" sz="1600" dirty="0" smtClean="0"/>
                    </a:p>
                  </a:txBody>
                  <a:tcPr/>
                </a:tc>
                <a:tc>
                  <a:txBody>
                    <a:bodyPr/>
                    <a:lstStyle/>
                    <a:p>
                      <a:r>
                        <a:rPr lang="en-US" altLang="zh-TW" sz="1600" dirty="0" smtClean="0"/>
                        <a:t>d3</a:t>
                      </a:r>
                      <a:endParaRPr lang="zh-TW" altLang="en-US" sz="1600" dirty="0"/>
                    </a:p>
                  </a:txBody>
                  <a:tcPr/>
                </a:tc>
              </a:tr>
            </a:tbl>
          </a:graphicData>
        </a:graphic>
      </p:graphicFrame>
      <p:graphicFrame>
        <p:nvGraphicFramePr>
          <p:cNvPr id="22" name="表格 21"/>
          <p:cNvGraphicFramePr>
            <a:graphicFrameLocks noGrp="1"/>
          </p:cNvGraphicFramePr>
          <p:nvPr>
            <p:extLst>
              <p:ext uri="{D42A27DB-BD31-4B8C-83A1-F6EECF244321}">
                <p14:modId xmlns:p14="http://schemas.microsoft.com/office/powerpoint/2010/main" val="1500961111"/>
              </p:ext>
            </p:extLst>
          </p:nvPr>
        </p:nvGraphicFramePr>
        <p:xfrm>
          <a:off x="5801320" y="4456916"/>
          <a:ext cx="2652464" cy="2264648"/>
        </p:xfrm>
        <a:graphic>
          <a:graphicData uri="http://schemas.openxmlformats.org/drawingml/2006/table">
            <a:tbl>
              <a:tblPr firstRow="1" bandRow="1">
                <a:tableStyleId>{7DF18680-E054-41AD-8BC1-D1AEF772440D}</a:tableStyleId>
              </a:tblPr>
              <a:tblGrid>
                <a:gridCol w="743744"/>
                <a:gridCol w="972616"/>
                <a:gridCol w="936104"/>
              </a:tblGrid>
              <a:tr h="410448">
                <a:tc>
                  <a:txBody>
                    <a:bodyPr/>
                    <a:lstStyle/>
                    <a:p>
                      <a:endParaRPr lang="zh-TW" altLang="en-US" dirty="0"/>
                    </a:p>
                  </a:txBody>
                  <a:tcPr/>
                </a:tc>
                <a:tc>
                  <a:txBody>
                    <a:bodyPr/>
                    <a:lstStyle/>
                    <a:p>
                      <a:r>
                        <a:rPr lang="en-US" altLang="zh-TW" dirty="0" smtClean="0">
                          <a:solidFill>
                            <a:srgbClr val="FF0000"/>
                          </a:solidFill>
                        </a:rPr>
                        <a:t>TFW</a:t>
                      </a:r>
                      <a:endParaRPr lang="zh-TW" altLang="en-US" dirty="0"/>
                    </a:p>
                  </a:txBody>
                  <a:tcPr/>
                </a:tc>
                <a:tc>
                  <a:txBody>
                    <a:bodyPr/>
                    <a:lstStyle/>
                    <a:p>
                      <a:r>
                        <a:rPr lang="en-US" altLang="zh-TW" dirty="0" smtClean="0">
                          <a:solidFill>
                            <a:srgbClr val="FF0000"/>
                          </a:solidFill>
                        </a:rPr>
                        <a:t>IDF</a:t>
                      </a:r>
                      <a:endParaRPr lang="zh-TW" altLang="en-US" dirty="0"/>
                    </a:p>
                  </a:txBody>
                  <a:tcPr/>
                </a:tc>
              </a:tr>
              <a:tr h="370840">
                <a:tc>
                  <a:txBody>
                    <a:bodyPr/>
                    <a:lstStyle/>
                    <a:p>
                      <a:r>
                        <a:rPr lang="en-US" altLang="zh-TW" dirty="0" smtClean="0"/>
                        <a:t>d1</a:t>
                      </a:r>
                      <a:endParaRPr lang="zh-TW" altLang="en-US" dirty="0"/>
                    </a:p>
                  </a:txBody>
                  <a:tcPr/>
                </a:tc>
                <a:tc>
                  <a:txBody>
                    <a:bodyPr/>
                    <a:lstStyle/>
                    <a:p>
                      <a:r>
                        <a:rPr lang="en-US" altLang="zh-TW" dirty="0" smtClean="0"/>
                        <a:t>0.3</a:t>
                      </a:r>
                      <a:endParaRPr lang="zh-TW" altLang="en-US" dirty="0"/>
                    </a:p>
                  </a:txBody>
                  <a:tcPr/>
                </a:tc>
                <a:tc>
                  <a:txBody>
                    <a:bodyPr/>
                    <a:lstStyle/>
                    <a:p>
                      <a:r>
                        <a:rPr lang="en-US" altLang="zh-TW" dirty="0" smtClean="0"/>
                        <a:t>0.1</a:t>
                      </a:r>
                      <a:endParaRPr lang="zh-TW" altLang="en-US" dirty="0"/>
                    </a:p>
                  </a:txBody>
                  <a:tcPr/>
                </a:tc>
              </a:tr>
              <a:tr h="370840">
                <a:tc>
                  <a:txBody>
                    <a:bodyPr/>
                    <a:lstStyle/>
                    <a:p>
                      <a:r>
                        <a:rPr lang="en-US" altLang="zh-TW" dirty="0" smtClean="0"/>
                        <a:t>d2</a:t>
                      </a:r>
                      <a:endParaRPr lang="zh-TW" altLang="en-US" dirty="0"/>
                    </a:p>
                  </a:txBody>
                  <a:tcPr/>
                </a:tc>
                <a:tc>
                  <a:txBody>
                    <a:bodyPr/>
                    <a:lstStyle/>
                    <a:p>
                      <a:r>
                        <a:rPr lang="en-US" altLang="zh-TW" dirty="0" smtClean="0"/>
                        <a:t>0.5</a:t>
                      </a:r>
                      <a:endParaRPr lang="zh-TW" altLang="en-US" dirty="0"/>
                    </a:p>
                  </a:txBody>
                  <a:tcPr/>
                </a:tc>
                <a:tc>
                  <a:txBody>
                    <a:bodyPr/>
                    <a:lstStyle/>
                    <a:p>
                      <a:r>
                        <a:rPr lang="en-US" altLang="zh-TW" dirty="0" smtClean="0"/>
                        <a:t>0.2</a:t>
                      </a:r>
                      <a:endParaRPr lang="zh-TW" altLang="en-US" dirty="0"/>
                    </a:p>
                  </a:txBody>
                  <a:tcPr/>
                </a:tc>
              </a:tr>
              <a:tr h="370840">
                <a:tc>
                  <a:txBody>
                    <a:bodyPr/>
                    <a:lstStyle/>
                    <a:p>
                      <a:r>
                        <a:rPr lang="en-US" altLang="zh-TW" dirty="0" smtClean="0"/>
                        <a:t>d3</a:t>
                      </a:r>
                      <a:endParaRPr lang="zh-TW" altLang="en-US" dirty="0"/>
                    </a:p>
                  </a:txBody>
                  <a:tcPr/>
                </a:tc>
                <a:tc>
                  <a:txBody>
                    <a:bodyPr/>
                    <a:lstStyle/>
                    <a:p>
                      <a:r>
                        <a:rPr lang="en-US" altLang="zh-TW" dirty="0" smtClean="0"/>
                        <a:t>0.2</a:t>
                      </a:r>
                      <a:endParaRPr lang="zh-TW" altLang="en-US" dirty="0"/>
                    </a:p>
                  </a:txBody>
                  <a:tcPr/>
                </a:tc>
                <a:tc>
                  <a:txBody>
                    <a:bodyPr/>
                    <a:lstStyle/>
                    <a:p>
                      <a:r>
                        <a:rPr lang="en-US" altLang="zh-TW" dirty="0" smtClean="0"/>
                        <a:t>0.3</a:t>
                      </a:r>
                      <a:endParaRPr lang="zh-TW" altLang="en-US" dirty="0"/>
                    </a:p>
                  </a:txBody>
                  <a:tcPr/>
                </a:tc>
              </a:tr>
              <a:tr h="370840">
                <a:tc>
                  <a:txBody>
                    <a:bodyPr/>
                    <a:lstStyle/>
                    <a:p>
                      <a:r>
                        <a:rPr lang="en-US" altLang="zh-TW" dirty="0" smtClean="0"/>
                        <a:t>d4</a:t>
                      </a:r>
                      <a:endParaRPr lang="zh-TW" altLang="en-US" dirty="0"/>
                    </a:p>
                  </a:txBody>
                  <a:tcPr/>
                </a:tc>
                <a:tc>
                  <a:txBody>
                    <a:bodyPr/>
                    <a:lstStyle/>
                    <a:p>
                      <a:r>
                        <a:rPr lang="en-US" altLang="zh-TW" dirty="0" smtClean="0"/>
                        <a:t>0.1</a:t>
                      </a:r>
                      <a:endParaRPr lang="zh-TW" altLang="en-US" dirty="0"/>
                    </a:p>
                  </a:txBody>
                  <a:tcPr/>
                </a:tc>
                <a:tc>
                  <a:txBody>
                    <a:bodyPr/>
                    <a:lstStyle/>
                    <a:p>
                      <a:r>
                        <a:rPr lang="en-US" altLang="zh-TW" dirty="0" smtClean="0"/>
                        <a:t>0.2</a:t>
                      </a:r>
                      <a:endParaRPr lang="zh-TW" altLang="en-US" dirty="0"/>
                    </a:p>
                  </a:txBody>
                  <a:tcPr/>
                </a:tc>
              </a:tr>
              <a:tr h="370840">
                <a:tc>
                  <a:txBody>
                    <a:bodyPr/>
                    <a:lstStyle/>
                    <a:p>
                      <a:r>
                        <a:rPr lang="en-US" altLang="zh-TW" dirty="0" smtClean="0"/>
                        <a:t>d5</a:t>
                      </a:r>
                      <a:endParaRPr lang="zh-TW" altLang="en-US" dirty="0"/>
                    </a:p>
                  </a:txBody>
                  <a:tcPr/>
                </a:tc>
                <a:tc>
                  <a:txBody>
                    <a:bodyPr/>
                    <a:lstStyle/>
                    <a:p>
                      <a:r>
                        <a:rPr lang="en-US" altLang="zh-TW" dirty="0" smtClean="0"/>
                        <a:t>0.2</a:t>
                      </a:r>
                      <a:endParaRPr lang="zh-TW" altLang="en-US" dirty="0"/>
                    </a:p>
                  </a:txBody>
                  <a:tcPr/>
                </a:tc>
                <a:tc>
                  <a:txBody>
                    <a:bodyPr/>
                    <a:lstStyle/>
                    <a:p>
                      <a:r>
                        <a:rPr lang="en-US" altLang="zh-TW" dirty="0" smtClean="0"/>
                        <a:t>0.4</a:t>
                      </a:r>
                      <a:endParaRPr lang="zh-TW" altLang="en-US" dirty="0"/>
                    </a:p>
                  </a:txBody>
                  <a:tcPr/>
                </a:tc>
              </a:tr>
            </a:tbl>
          </a:graphicData>
        </a:graphic>
      </p:graphicFrame>
    </p:spTree>
    <p:extLst>
      <p:ext uri="{BB962C8B-B14F-4D97-AF65-F5344CB8AC3E}">
        <p14:creationId xmlns:p14="http://schemas.microsoft.com/office/powerpoint/2010/main" val="42840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t>Ranking </a:t>
            </a:r>
            <a:r>
              <a:rPr lang="en-US" altLang="zh-TW" dirty="0" smtClean="0"/>
              <a:t>Algorithms</a:t>
            </a:r>
            <a:endParaRPr lang="zh-TW" altLang="en-US" dirty="0"/>
          </a:p>
        </p:txBody>
      </p:sp>
      <p:sp>
        <p:nvSpPr>
          <p:cNvPr id="3" name="內容版面配置區 2"/>
          <p:cNvSpPr>
            <a:spLocks noGrp="1"/>
          </p:cNvSpPr>
          <p:nvPr>
            <p:ph idx="1"/>
          </p:nvPr>
        </p:nvSpPr>
        <p:spPr/>
        <p:txBody>
          <a:bodyPr/>
          <a:lstStyle/>
          <a:p>
            <a:r>
              <a:rPr lang="en-US" altLang="zh-TW" dirty="0" err="1" smtClean="0"/>
              <a:t>OneAccess</a:t>
            </a:r>
            <a:r>
              <a:rPr lang="en-US" altLang="zh-TW" dirty="0" smtClean="0"/>
              <a:t> </a:t>
            </a:r>
            <a:r>
              <a:rPr lang="en-US" altLang="zh-TW" dirty="0"/>
              <a:t>Algorithm</a:t>
            </a:r>
            <a:endParaRPr lang="zh-TW" altLang="en-US" dirty="0"/>
          </a:p>
          <a:p>
            <a:endParaRPr lang="zh-TW" altLang="en-US" dirty="0"/>
          </a:p>
        </p:txBody>
      </p:sp>
      <p:sp>
        <p:nvSpPr>
          <p:cNvPr id="4" name="日期版面配置區 3"/>
          <p:cNvSpPr>
            <a:spLocks noGrp="1"/>
          </p:cNvSpPr>
          <p:nvPr>
            <p:ph type="dt" sz="half" idx="10"/>
          </p:nvPr>
        </p:nvSpPr>
        <p:spPr/>
        <p:txBody>
          <a:bodyPr/>
          <a:lstStyle/>
          <a:p>
            <a:fld id="{0A3A144F-C431-45D8-A5A1-65EE74A9767D}" type="datetime1">
              <a:rPr lang="zh-TW" altLang="en-US" smtClean="0"/>
              <a:t>2012/5/27</a:t>
            </a:fld>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t>19</a:t>
            </a:fld>
            <a:endParaRPr lang="zh-TW"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204864"/>
            <a:ext cx="6192688" cy="3844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971600" y="3717032"/>
            <a:ext cx="460851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971600" y="2924944"/>
            <a:ext cx="460851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7205401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a:t>
            </a:r>
            <a:r>
              <a:rPr lang="en-US" altLang="zh-TW" dirty="0" smtClean="0"/>
              <a:t>ndex</a:t>
            </a:r>
            <a:endParaRPr lang="zh-TW" altLang="en-US" dirty="0"/>
          </a:p>
        </p:txBody>
      </p:sp>
      <p:sp>
        <p:nvSpPr>
          <p:cNvPr id="3" name="內容版面配置區 2"/>
          <p:cNvSpPr>
            <a:spLocks noGrp="1"/>
          </p:cNvSpPr>
          <p:nvPr>
            <p:ph idx="1"/>
          </p:nvPr>
        </p:nvSpPr>
        <p:spPr/>
        <p:txBody>
          <a:bodyPr/>
          <a:lstStyle/>
          <a:p>
            <a:r>
              <a:rPr lang="en-US" altLang="zh-TW" dirty="0" smtClean="0"/>
              <a:t>Introduction</a:t>
            </a:r>
          </a:p>
          <a:p>
            <a:r>
              <a:rPr lang="en-US" altLang="zh-TW" dirty="0" smtClean="0"/>
              <a:t>Tasks </a:t>
            </a:r>
            <a:r>
              <a:rPr lang="en-US" altLang="zh-TW" dirty="0"/>
              <a:t>of </a:t>
            </a:r>
            <a:r>
              <a:rPr lang="en-US" altLang="zh-TW" dirty="0" err="1" smtClean="0"/>
              <a:t>TEXplorer</a:t>
            </a:r>
            <a:endParaRPr lang="en-US" altLang="zh-TW" dirty="0" smtClean="0"/>
          </a:p>
          <a:p>
            <a:r>
              <a:rPr lang="en-US" altLang="zh-TW" dirty="0" smtClean="0"/>
              <a:t>Significance of A Dimension</a:t>
            </a:r>
          </a:p>
          <a:p>
            <a:r>
              <a:rPr lang="en-US" altLang="zh-TW" dirty="0" smtClean="0"/>
              <a:t>Ranking Algorithms</a:t>
            </a:r>
          </a:p>
          <a:p>
            <a:r>
              <a:rPr lang="en-US" altLang="zh-TW" dirty="0"/>
              <a:t>Experiment </a:t>
            </a:r>
          </a:p>
          <a:p>
            <a:r>
              <a:rPr lang="en-US" altLang="zh-TW" dirty="0"/>
              <a:t>Conclusions</a:t>
            </a:r>
          </a:p>
          <a:p>
            <a:endParaRPr lang="zh-TW" altLang="en-US" dirty="0"/>
          </a:p>
        </p:txBody>
      </p:sp>
      <p:sp>
        <p:nvSpPr>
          <p:cNvPr id="4" name="日期版面配置區 3"/>
          <p:cNvSpPr>
            <a:spLocks noGrp="1"/>
          </p:cNvSpPr>
          <p:nvPr>
            <p:ph type="dt" sz="half" idx="10"/>
          </p:nvPr>
        </p:nvSpPr>
        <p:spPr/>
        <p:txBody>
          <a:bodyPr/>
          <a:lstStyle/>
          <a:p>
            <a:fld id="{356EB49C-227D-4C7E-B078-83E2CA54E567}" type="datetime1">
              <a:rPr lang="zh-TW" altLang="en-US" smtClean="0"/>
              <a:t>2012/5/27</a:t>
            </a:fld>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t>2</a:t>
            </a:fld>
            <a:endParaRPr lang="zh-TW" altLang="en-US"/>
          </a:p>
        </p:txBody>
      </p:sp>
    </p:spTree>
    <p:extLst>
      <p:ext uri="{BB962C8B-B14F-4D97-AF65-F5344CB8AC3E}">
        <p14:creationId xmlns:p14="http://schemas.microsoft.com/office/powerpoint/2010/main" val="36344852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t>Ranking </a:t>
            </a:r>
            <a:r>
              <a:rPr lang="en-US" altLang="zh-TW" dirty="0" smtClean="0"/>
              <a:t>Algorithms</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a:xfrm>
                <a:off x="467544" y="1484784"/>
                <a:ext cx="8183880" cy="4896544"/>
              </a:xfrm>
            </p:spPr>
            <p:txBody>
              <a:bodyPr>
                <a:normAutofit lnSpcReduction="10000"/>
              </a:bodyPr>
              <a:lstStyle/>
              <a:p>
                <a:r>
                  <a:rPr lang="en-US" altLang="zh-TW" dirty="0" smtClean="0"/>
                  <a:t>OneAccess+ Algorithm</a:t>
                </a:r>
              </a:p>
              <a:p>
                <a:pPr lvl="1"/>
                <a:r>
                  <a:rPr lang="en-US" altLang="zh-TW" dirty="0">
                    <a:solidFill>
                      <a:srgbClr val="FF0000"/>
                    </a:solidFill>
                  </a:rPr>
                  <a:t>progressively fetch </a:t>
                </a:r>
                <a:r>
                  <a:rPr lang="en-US" altLang="zh-TW" dirty="0" smtClean="0">
                    <a:solidFill>
                      <a:srgbClr val="FF0000"/>
                    </a:solidFill>
                  </a:rPr>
                  <a:t>documents in </a:t>
                </a:r>
                <a:r>
                  <a:rPr lang="en-US" altLang="zh-TW" dirty="0">
                    <a:solidFill>
                      <a:srgbClr val="FF0000"/>
                    </a:solidFill>
                  </a:rPr>
                  <a:t>the descending order of their relevance </a:t>
                </a:r>
                <a:r>
                  <a:rPr lang="en-US" altLang="zh-TW" dirty="0" smtClean="0">
                    <a:solidFill>
                      <a:srgbClr val="FF0000"/>
                    </a:solidFill>
                  </a:rPr>
                  <a:t>scores</a:t>
                </a:r>
              </a:p>
              <a:p>
                <a:pPr lvl="1"/>
                <a:endParaRPr lang="en-US" altLang="zh-TW" dirty="0"/>
              </a:p>
              <a:p>
                <a:pPr lvl="1"/>
                <a:endParaRPr lang="en-US" altLang="zh-TW" dirty="0" smtClean="0"/>
              </a:p>
              <a:p>
                <a:pPr lvl="1"/>
                <a:endParaRPr lang="en-US" altLang="zh-TW" dirty="0"/>
              </a:p>
              <a:p>
                <a:pPr lvl="1"/>
                <a:endParaRPr lang="en-US" altLang="zh-TW" dirty="0" smtClean="0"/>
              </a:p>
              <a:p>
                <a:pPr lvl="1"/>
                <a:endParaRPr lang="en-US" altLang="zh-TW" dirty="0"/>
              </a:p>
              <a:p>
                <a:pPr lvl="1"/>
                <a:endParaRPr lang="en-US" altLang="zh-TW" dirty="0" smtClean="0"/>
              </a:p>
              <a:p>
                <a:pPr marL="347472" lvl="1" indent="0">
                  <a:buNone/>
                </a:pPr>
                <a:endParaRPr lang="en-US" altLang="zh-TW" dirty="0" smtClean="0"/>
              </a:p>
              <a:p>
                <a:pPr marL="347472" lvl="1" indent="0">
                  <a:buNone/>
                </a:pPr>
                <a:endParaRPr lang="en-US" altLang="zh-TW" dirty="0"/>
              </a:p>
              <a:p>
                <a:pPr lvl="1"/>
                <a14:m>
                  <m:oMath xmlns:m="http://schemas.openxmlformats.org/officeDocument/2006/math">
                    <m:sSub>
                      <m:sSubPr>
                        <m:ctrlPr>
                          <a:rPr lang="en-US" altLang="zh-TW" i="1" smtClean="0">
                            <a:latin typeface="Cambria Math"/>
                          </a:rPr>
                        </m:ctrlPr>
                      </m:sSubPr>
                      <m:e>
                        <m:r>
                          <a:rPr lang="en-US" altLang="zh-TW" b="0" i="1" smtClean="0">
                            <a:latin typeface="Cambria Math"/>
                          </a:rPr>
                          <m:t>𝑑𝑓</m:t>
                        </m:r>
                      </m:e>
                      <m:sub>
                        <m:r>
                          <a:rPr lang="en-US" altLang="zh-TW" b="0" i="1" smtClean="0">
                            <a:latin typeface="Cambria Math"/>
                          </a:rPr>
                          <m:t>𝑤</m:t>
                        </m:r>
                        <m:r>
                          <a:rPr lang="en-US" altLang="zh-TW" b="0" i="1" smtClean="0">
                            <a:latin typeface="Cambria Math"/>
                          </a:rPr>
                          <m:t>,</m:t>
                        </m:r>
                        <m:r>
                          <a:rPr lang="en-US" altLang="zh-TW" b="0" i="1" smtClean="0">
                            <a:latin typeface="Cambria Math"/>
                          </a:rPr>
                          <m:t>𝑐</m:t>
                        </m:r>
                      </m:sub>
                    </m:sSub>
                    <m:r>
                      <a:rPr lang="en-US" altLang="zh-TW" b="0" i="1" smtClean="0">
                        <a:latin typeface="Cambria Math"/>
                      </a:rPr>
                      <m:t>: </m:t>
                    </m:r>
                  </m:oMath>
                </a14:m>
                <a:r>
                  <a:rPr lang="en-US" altLang="zh-TW" dirty="0" smtClean="0"/>
                  <a:t>number of</a:t>
                </a:r>
                <a:r>
                  <a:rPr lang="zh-TW" altLang="en-US" dirty="0" smtClean="0"/>
                  <a:t> </a:t>
                </a:r>
                <a:r>
                  <a:rPr lang="en-US" altLang="zh-TW" dirty="0" smtClean="0"/>
                  <a:t>documents </a:t>
                </a:r>
                <a:r>
                  <a:rPr lang="en-US" altLang="zh-TW" dirty="0"/>
                  <a:t>in C that contain w</a:t>
                </a:r>
                <a:endParaRPr lang="zh-TW" altLang="en-US" dirty="0"/>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xfrm>
                <a:off x="467544" y="1484784"/>
                <a:ext cx="8183880" cy="4896544"/>
              </a:xfrm>
              <a:blipFill rotWithShape="1">
                <a:blip r:embed="rId2"/>
                <a:stretch>
                  <a:fillRect t="-1245"/>
                </a:stretch>
              </a:blipFill>
            </p:spPr>
            <p:txBody>
              <a:bodyPr/>
              <a:lstStyle/>
              <a:p>
                <a:r>
                  <a:rPr lang="zh-TW" altLang="en-US">
                    <a:noFill/>
                  </a:rPr>
                  <a:t> </a:t>
                </a:r>
              </a:p>
            </p:txBody>
          </p:sp>
        </mc:Fallback>
      </mc:AlternateContent>
      <p:sp>
        <p:nvSpPr>
          <p:cNvPr id="4" name="日期版面配置區 3"/>
          <p:cNvSpPr>
            <a:spLocks noGrp="1"/>
          </p:cNvSpPr>
          <p:nvPr>
            <p:ph type="dt" sz="half" idx="10"/>
          </p:nvPr>
        </p:nvSpPr>
        <p:spPr/>
        <p:txBody>
          <a:bodyPr/>
          <a:lstStyle/>
          <a:p>
            <a:fld id="{0A3A144F-C431-45D8-A5A1-65EE74A9767D}" type="datetime1">
              <a:rPr lang="zh-TW" altLang="en-US" smtClean="0"/>
              <a:t>2012/5/27</a:t>
            </a:fld>
            <a:endParaRPr lang="zh-TW" altLang="en-US" dirty="0"/>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t>20</a:t>
            </a:fld>
            <a:endParaRPr lang="zh-TW" alt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779" y="3815834"/>
            <a:ext cx="2286000" cy="76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5779" y="4711074"/>
            <a:ext cx="5362575"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8020" y="2708920"/>
            <a:ext cx="5457825" cy="914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36407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字方塊 15"/>
          <p:cNvSpPr txBox="1"/>
          <p:nvPr/>
        </p:nvSpPr>
        <p:spPr>
          <a:xfrm>
            <a:off x="179512" y="1556792"/>
            <a:ext cx="8712968" cy="2862322"/>
          </a:xfrm>
          <a:prstGeom prst="rect">
            <a:avLst/>
          </a:prstGeom>
          <a:solidFill>
            <a:schemeClr val="bg1"/>
          </a:solidFill>
          <a:ln w="57150"/>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altLang="zh-TW" dirty="0" smtClean="0"/>
              <a:t> </a:t>
            </a:r>
          </a:p>
          <a:p>
            <a:endParaRPr lang="en-US" altLang="zh-TW" dirty="0"/>
          </a:p>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zh-TW" altLang="en-US" dirty="0"/>
          </a:p>
        </p:txBody>
      </p:sp>
      <p:sp>
        <p:nvSpPr>
          <p:cNvPr id="4" name="日期版面配置區 3"/>
          <p:cNvSpPr>
            <a:spLocks noGrp="1"/>
          </p:cNvSpPr>
          <p:nvPr>
            <p:ph type="dt" sz="half" idx="10"/>
          </p:nvPr>
        </p:nvSpPr>
        <p:spPr/>
        <p:txBody>
          <a:bodyPr/>
          <a:lstStyle/>
          <a:p>
            <a:fld id="{0A3A144F-C431-45D8-A5A1-65EE74A9767D}" type="datetime1">
              <a:rPr lang="zh-TW" altLang="en-US" smtClean="0"/>
              <a:t>2012/5/27</a:t>
            </a:fld>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t>21</a:t>
            </a:fld>
            <a:endParaRPr lang="zh-TW" alt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05454"/>
            <a:ext cx="2286000" cy="76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600694"/>
            <a:ext cx="5362575"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向右箭號 7"/>
          <p:cNvSpPr/>
          <p:nvPr/>
        </p:nvSpPr>
        <p:spPr>
          <a:xfrm>
            <a:off x="5911723" y="2606731"/>
            <a:ext cx="432048" cy="6137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向右箭號 8"/>
          <p:cNvSpPr/>
          <p:nvPr/>
        </p:nvSpPr>
        <p:spPr>
          <a:xfrm>
            <a:off x="2836314" y="1705454"/>
            <a:ext cx="432048" cy="6137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p:cNvSpPr txBox="1"/>
          <p:nvPr/>
        </p:nvSpPr>
        <p:spPr>
          <a:xfrm>
            <a:off x="6421428" y="2728961"/>
            <a:ext cx="2267744" cy="369332"/>
          </a:xfrm>
          <a:prstGeom prst="rect">
            <a:avLst/>
          </a:prstGeom>
          <a:noFill/>
        </p:spPr>
        <p:txBody>
          <a:bodyPr wrap="square" rtlCol="0">
            <a:spAutoFit/>
          </a:bodyPr>
          <a:lstStyle/>
          <a:p>
            <a:r>
              <a:rPr lang="en-US" altLang="zh-TW" dirty="0" smtClean="0"/>
              <a:t>Lower bound Sig</a:t>
            </a:r>
            <a:endParaRPr lang="en-US" altLang="zh-TW" dirty="0"/>
          </a:p>
        </p:txBody>
      </p:sp>
      <p:sp>
        <p:nvSpPr>
          <p:cNvPr id="11" name="文字方塊 10"/>
          <p:cNvSpPr txBox="1"/>
          <p:nvPr/>
        </p:nvSpPr>
        <p:spPr>
          <a:xfrm>
            <a:off x="3276994" y="1827684"/>
            <a:ext cx="2267744" cy="369332"/>
          </a:xfrm>
          <a:prstGeom prst="rect">
            <a:avLst/>
          </a:prstGeom>
          <a:noFill/>
        </p:spPr>
        <p:txBody>
          <a:bodyPr wrap="square" rtlCol="0">
            <a:spAutoFit/>
          </a:bodyPr>
          <a:lstStyle/>
          <a:p>
            <a:r>
              <a:rPr lang="en-US" altLang="zh-TW" dirty="0" smtClean="0"/>
              <a:t>Upper bound Sig</a:t>
            </a:r>
            <a:endParaRPr lang="en-US" altLang="zh-TW" dirty="0"/>
          </a:p>
        </p:txBody>
      </p:sp>
      <p:sp>
        <p:nvSpPr>
          <p:cNvPr id="12" name="向右箭號 11"/>
          <p:cNvSpPr/>
          <p:nvPr/>
        </p:nvSpPr>
        <p:spPr>
          <a:xfrm>
            <a:off x="5491059" y="1705454"/>
            <a:ext cx="432048" cy="6137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p:cNvSpPr txBox="1"/>
          <p:nvPr/>
        </p:nvSpPr>
        <p:spPr>
          <a:xfrm>
            <a:off x="6107035" y="1864262"/>
            <a:ext cx="2267744" cy="369332"/>
          </a:xfrm>
          <a:prstGeom prst="rect">
            <a:avLst/>
          </a:prstGeom>
          <a:noFill/>
        </p:spPr>
        <p:txBody>
          <a:bodyPr wrap="square" rtlCol="0">
            <a:spAutoFit/>
          </a:bodyPr>
          <a:lstStyle/>
          <a:p>
            <a:r>
              <a:rPr lang="en-US" altLang="zh-TW" dirty="0" smtClean="0"/>
              <a:t>Upper bound List</a:t>
            </a:r>
            <a:endParaRPr lang="en-US" altLang="zh-TW" dirty="0"/>
          </a:p>
        </p:txBody>
      </p:sp>
      <p:sp>
        <p:nvSpPr>
          <p:cNvPr id="14" name="向右箭號 13"/>
          <p:cNvSpPr/>
          <p:nvPr/>
        </p:nvSpPr>
        <p:spPr>
          <a:xfrm rot="5400000">
            <a:off x="7142299" y="3220523"/>
            <a:ext cx="432048" cy="6137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文字方塊 14"/>
          <p:cNvSpPr txBox="1"/>
          <p:nvPr/>
        </p:nvSpPr>
        <p:spPr>
          <a:xfrm>
            <a:off x="6343771" y="3896838"/>
            <a:ext cx="2267744" cy="369332"/>
          </a:xfrm>
          <a:prstGeom prst="rect">
            <a:avLst/>
          </a:prstGeom>
          <a:noFill/>
        </p:spPr>
        <p:txBody>
          <a:bodyPr wrap="square" rtlCol="0">
            <a:spAutoFit/>
          </a:bodyPr>
          <a:lstStyle/>
          <a:p>
            <a:r>
              <a:rPr lang="en-US" altLang="zh-TW" dirty="0" smtClean="0"/>
              <a:t>Lower bound List</a:t>
            </a:r>
            <a:endParaRPr lang="en-US" altLang="zh-TW" dirty="0"/>
          </a:p>
        </p:txBody>
      </p:sp>
      <p:sp>
        <p:nvSpPr>
          <p:cNvPr id="17" name="文字方塊 16"/>
          <p:cNvSpPr txBox="1"/>
          <p:nvPr/>
        </p:nvSpPr>
        <p:spPr>
          <a:xfrm>
            <a:off x="173956" y="692696"/>
            <a:ext cx="8712968" cy="646331"/>
          </a:xfrm>
          <a:prstGeom prst="rect">
            <a:avLst/>
          </a:prstGeom>
          <a:solidFill>
            <a:schemeClr val="bg1"/>
          </a:solidFill>
          <a:ln w="57150"/>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altLang="zh-TW" dirty="0" smtClean="0"/>
              <a:t>For each ordered documents(by relevance)(d4&gt;d5&gt;d1&gt;d2&gt;d3)</a:t>
            </a:r>
          </a:p>
          <a:p>
            <a:endParaRPr lang="en-US" altLang="zh-TW" dirty="0"/>
          </a:p>
        </p:txBody>
      </p:sp>
      <p:sp>
        <p:nvSpPr>
          <p:cNvPr id="18" name="文字方塊 17"/>
          <p:cNvSpPr txBox="1"/>
          <p:nvPr/>
        </p:nvSpPr>
        <p:spPr>
          <a:xfrm>
            <a:off x="173956" y="4653136"/>
            <a:ext cx="3605956" cy="2031325"/>
          </a:xfrm>
          <a:prstGeom prst="rect">
            <a:avLst/>
          </a:prstGeom>
          <a:solidFill>
            <a:schemeClr val="bg1"/>
          </a:solidFill>
          <a:ln w="57150"/>
        </p:spPr>
        <p:style>
          <a:lnRef idx="2">
            <a:schemeClr val="accent4"/>
          </a:lnRef>
          <a:fillRef idx="1">
            <a:schemeClr val="lt1"/>
          </a:fillRef>
          <a:effectRef idx="0">
            <a:schemeClr val="accent4"/>
          </a:effectRef>
          <a:fontRef idx="minor">
            <a:schemeClr val="dk1"/>
          </a:fontRef>
        </p:style>
        <p:txBody>
          <a:bodyPr wrap="square" rtlCol="0">
            <a:spAutoFit/>
          </a:bodyPr>
          <a:lstStyle/>
          <a:p>
            <a:endParaRPr lang="en-US" altLang="zh-TW" dirty="0"/>
          </a:p>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smtClean="0"/>
          </a:p>
        </p:txBody>
      </p:sp>
      <mc:AlternateContent xmlns:mc="http://schemas.openxmlformats.org/markup-compatibility/2006" xmlns:a14="http://schemas.microsoft.com/office/drawing/2010/main">
        <mc:Choice Requires="a14">
          <p:sp>
            <p:nvSpPr>
              <p:cNvPr id="19" name="矩形 18"/>
              <p:cNvSpPr/>
              <p:nvPr/>
            </p:nvSpPr>
            <p:spPr>
              <a:xfrm>
                <a:off x="2306204" y="4866118"/>
                <a:ext cx="540060" cy="15841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i="1" smtClean="0">
                              <a:latin typeface="Cambria Math"/>
                            </a:rPr>
                          </m:ctrlPr>
                        </m:sSubPr>
                        <m:e>
                          <m:r>
                            <a:rPr lang="en-US" altLang="zh-TW" b="0" i="1" smtClean="0">
                              <a:latin typeface="Cambria Math"/>
                            </a:rPr>
                            <m:t>𝐿</m:t>
                          </m:r>
                        </m:e>
                        <m:sub>
                          <m:r>
                            <a:rPr lang="en-US" altLang="zh-TW" b="0" i="1" smtClean="0">
                              <a:latin typeface="Cambria Math"/>
                            </a:rPr>
                            <m:t>𝐿𝐵</m:t>
                          </m:r>
                        </m:sub>
                      </m:sSub>
                    </m:oMath>
                  </m:oMathPara>
                </a14:m>
                <a:endParaRPr lang="zh-TW" altLang="en-US" dirty="0"/>
              </a:p>
            </p:txBody>
          </p:sp>
        </mc:Choice>
        <mc:Fallback xmlns="">
          <p:sp>
            <p:nvSpPr>
              <p:cNvPr id="19" name="矩形 18"/>
              <p:cNvSpPr>
                <a:spLocks noRot="1" noChangeAspect="1" noMove="1" noResize="1" noEditPoints="1" noAdjustHandles="1" noChangeArrowheads="1" noChangeShapeType="1" noTextEdit="1"/>
              </p:cNvSpPr>
              <p:nvPr/>
            </p:nvSpPr>
            <p:spPr>
              <a:xfrm>
                <a:off x="2306204" y="4866118"/>
                <a:ext cx="540060" cy="1584176"/>
              </a:xfrm>
              <a:prstGeom prst="rect">
                <a:avLst/>
              </a:prstGeom>
              <a:blipFill rotWithShape="1">
                <a:blip r:embed="rId4"/>
                <a:stretch>
                  <a:fillRect l="-1042"/>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0" name="矩形 19"/>
              <p:cNvSpPr/>
              <p:nvPr/>
            </p:nvSpPr>
            <p:spPr>
              <a:xfrm>
                <a:off x="830040" y="4840436"/>
                <a:ext cx="576064" cy="15841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i="1" smtClean="0">
                              <a:latin typeface="Cambria Math"/>
                            </a:rPr>
                          </m:ctrlPr>
                        </m:sSubPr>
                        <m:e>
                          <m:r>
                            <a:rPr lang="en-US" altLang="zh-TW" b="0" i="1" smtClean="0">
                              <a:latin typeface="Cambria Math"/>
                            </a:rPr>
                            <m:t>𝐿</m:t>
                          </m:r>
                        </m:e>
                        <m:sub>
                          <m:r>
                            <a:rPr lang="en-US" altLang="zh-TW" b="0" i="1" smtClean="0">
                              <a:latin typeface="Cambria Math"/>
                            </a:rPr>
                            <m:t>𝑈𝐵</m:t>
                          </m:r>
                        </m:sub>
                      </m:sSub>
                    </m:oMath>
                  </m:oMathPara>
                </a14:m>
                <a:endParaRPr lang="zh-TW" altLang="en-US" dirty="0"/>
              </a:p>
            </p:txBody>
          </p:sp>
        </mc:Choice>
        <mc:Fallback xmlns="">
          <p:sp>
            <p:nvSpPr>
              <p:cNvPr id="20" name="矩形 19"/>
              <p:cNvSpPr>
                <a:spLocks noRot="1" noChangeAspect="1" noMove="1" noResize="1" noEditPoints="1" noAdjustHandles="1" noChangeArrowheads="1" noChangeShapeType="1" noTextEdit="1"/>
              </p:cNvSpPr>
              <p:nvPr/>
            </p:nvSpPr>
            <p:spPr>
              <a:xfrm>
                <a:off x="830040" y="4840436"/>
                <a:ext cx="576064" cy="1584176"/>
              </a:xfrm>
              <a:prstGeom prst="rect">
                <a:avLst/>
              </a:prstGeom>
              <a:blipFill rotWithShape="1">
                <a:blip r:embed="rId5"/>
                <a:stretch>
                  <a:fillRect/>
                </a:stretch>
              </a:blipFill>
            </p:spPr>
            <p:txBody>
              <a:bodyPr/>
              <a:lstStyle/>
              <a:p>
                <a:r>
                  <a:rPr lang="zh-TW" altLang="en-US">
                    <a:noFill/>
                  </a:rPr>
                  <a:t> </a:t>
                </a:r>
              </a:p>
            </p:txBody>
          </p:sp>
        </mc:Fallback>
      </mc:AlternateContent>
      <p:sp>
        <p:nvSpPr>
          <p:cNvPr id="21" name="等於 20"/>
          <p:cNvSpPr/>
          <p:nvPr/>
        </p:nvSpPr>
        <p:spPr>
          <a:xfrm>
            <a:off x="1516572" y="5344492"/>
            <a:ext cx="648072" cy="576064"/>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4" name="加號 23"/>
          <p:cNvSpPr/>
          <p:nvPr/>
        </p:nvSpPr>
        <p:spPr>
          <a:xfrm>
            <a:off x="3887924" y="5283460"/>
            <a:ext cx="648072" cy="64807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文字方塊 24"/>
          <p:cNvSpPr txBox="1"/>
          <p:nvPr/>
        </p:nvSpPr>
        <p:spPr>
          <a:xfrm>
            <a:off x="4800036" y="4642543"/>
            <a:ext cx="3605956" cy="2031325"/>
          </a:xfrm>
          <a:prstGeom prst="rect">
            <a:avLst/>
          </a:prstGeom>
          <a:solidFill>
            <a:schemeClr val="bg1"/>
          </a:solidFill>
          <a:ln w="57150"/>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altLang="zh-TW" dirty="0" smtClean="0"/>
              <a:t> </a:t>
            </a:r>
            <a:endParaRPr lang="en-US" altLang="zh-TW" dirty="0"/>
          </a:p>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a:p>
        </p:txBody>
      </p:sp>
      <mc:AlternateContent xmlns:mc="http://schemas.openxmlformats.org/markup-compatibility/2006">
        <mc:Choice xmlns:a14="http://schemas.microsoft.com/office/drawing/2010/main" Requires="a14">
          <p:sp>
            <p:nvSpPr>
              <p:cNvPr id="28" name="矩形 27"/>
              <p:cNvSpPr/>
              <p:nvPr/>
            </p:nvSpPr>
            <p:spPr>
              <a:xfrm>
                <a:off x="5524479" y="4840436"/>
                <a:ext cx="738501" cy="15841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i="1" smtClean="0">
                              <a:latin typeface="Cambria Math"/>
                            </a:rPr>
                          </m:ctrlPr>
                        </m:sSubPr>
                        <m:e>
                          <m:r>
                            <a:rPr lang="en-US" altLang="zh-TW" b="0" i="1" smtClean="0">
                              <a:latin typeface="Cambria Math"/>
                            </a:rPr>
                            <m:t>𝐿</m:t>
                          </m:r>
                        </m:e>
                        <m:sub>
                          <m:r>
                            <a:rPr lang="en-US" altLang="zh-TW" b="0" i="1" smtClean="0">
                              <a:latin typeface="Cambria Math"/>
                            </a:rPr>
                            <m:t>𝐿𝐵</m:t>
                          </m:r>
                        </m:sub>
                      </m:sSub>
                    </m:oMath>
                  </m:oMathPara>
                </a14:m>
                <a:endParaRPr lang="en-US" altLang="zh-TW" dirty="0" smtClean="0"/>
              </a:p>
              <a:p>
                <a:pPr algn="ctr"/>
                <a:endParaRPr lang="en-US" altLang="zh-TW" dirty="0" smtClean="0"/>
              </a:p>
              <a:p>
                <a:pPr algn="ctr"/>
                <a:r>
                  <a:rPr lang="en-US" altLang="zh-TW" dirty="0" smtClean="0"/>
                  <a:t>[k]</a:t>
                </a:r>
                <a:endParaRPr lang="zh-TW" altLang="en-US" dirty="0"/>
              </a:p>
            </p:txBody>
          </p:sp>
        </mc:Choice>
        <mc:Fallback>
          <p:sp>
            <p:nvSpPr>
              <p:cNvPr id="28" name="矩形 27"/>
              <p:cNvSpPr>
                <a:spLocks noRot="1" noChangeAspect="1" noMove="1" noResize="1" noEditPoints="1" noAdjustHandles="1" noChangeArrowheads="1" noChangeShapeType="1" noTextEdit="1"/>
              </p:cNvSpPr>
              <p:nvPr/>
            </p:nvSpPr>
            <p:spPr>
              <a:xfrm>
                <a:off x="5524479" y="4840436"/>
                <a:ext cx="738501" cy="1584176"/>
              </a:xfrm>
              <a:prstGeom prst="rect">
                <a:avLst/>
              </a:prstGeom>
              <a:blipFill rotWithShape="1">
                <a:blip r:embed="rId6"/>
                <a:stretch>
                  <a:fillRect/>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29" name="矩形 28"/>
              <p:cNvSpPr/>
              <p:nvPr/>
            </p:nvSpPr>
            <p:spPr>
              <a:xfrm>
                <a:off x="6859077" y="4840436"/>
                <a:ext cx="763659" cy="15841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TW" i="1" smtClean="0">
                              <a:latin typeface="Cambria Math"/>
                            </a:rPr>
                          </m:ctrlPr>
                        </m:sSubPr>
                        <m:e>
                          <m:r>
                            <a:rPr lang="en-US" altLang="zh-TW" b="0" i="1" smtClean="0">
                              <a:latin typeface="Cambria Math"/>
                            </a:rPr>
                            <m:t>𝐿</m:t>
                          </m:r>
                        </m:e>
                        <m:sub>
                          <m:r>
                            <a:rPr lang="en-US" altLang="zh-TW" b="0" i="1" smtClean="0">
                              <a:latin typeface="Cambria Math"/>
                            </a:rPr>
                            <m:t>𝑈𝐵</m:t>
                          </m:r>
                        </m:sub>
                      </m:sSub>
                    </m:oMath>
                  </m:oMathPara>
                </a14:m>
                <a:endParaRPr lang="en-US" altLang="zh-TW" dirty="0" smtClean="0"/>
              </a:p>
              <a:p>
                <a:pPr algn="ctr"/>
                <a:endParaRPr lang="en-US" altLang="zh-TW" dirty="0"/>
              </a:p>
              <a:p>
                <a:pPr algn="ctr"/>
                <a:r>
                  <a:rPr lang="en-US" altLang="zh-TW" dirty="0" smtClean="0"/>
                  <a:t>[k+1]</a:t>
                </a:r>
                <a:endParaRPr lang="zh-TW" altLang="en-US" dirty="0"/>
              </a:p>
            </p:txBody>
          </p:sp>
        </mc:Choice>
        <mc:Fallback>
          <p:sp>
            <p:nvSpPr>
              <p:cNvPr id="29" name="矩形 28"/>
              <p:cNvSpPr>
                <a:spLocks noRot="1" noChangeAspect="1" noMove="1" noResize="1" noEditPoints="1" noAdjustHandles="1" noChangeArrowheads="1" noChangeShapeType="1" noTextEdit="1"/>
              </p:cNvSpPr>
              <p:nvPr/>
            </p:nvSpPr>
            <p:spPr>
              <a:xfrm>
                <a:off x="6859077" y="4840436"/>
                <a:ext cx="763659" cy="1584176"/>
              </a:xfrm>
              <a:prstGeom prst="rect">
                <a:avLst/>
              </a:prstGeom>
              <a:blipFill rotWithShape="1">
                <a:blip r:embed="rId7"/>
                <a:stretch>
                  <a:fillRect l="-3788" r="-15909"/>
                </a:stretch>
              </a:blipFill>
            </p:spPr>
            <p:txBody>
              <a:bodyPr/>
              <a:lstStyle/>
              <a:p>
                <a:r>
                  <a:rPr lang="zh-TW" altLang="en-US">
                    <a:noFill/>
                  </a:rPr>
                  <a:t> </a:t>
                </a:r>
              </a:p>
            </p:txBody>
          </p:sp>
        </mc:Fallback>
      </mc:AlternateContent>
      <p:sp>
        <p:nvSpPr>
          <p:cNvPr id="30" name="文字方塊 29"/>
          <p:cNvSpPr txBox="1"/>
          <p:nvPr/>
        </p:nvSpPr>
        <p:spPr>
          <a:xfrm>
            <a:off x="6262980" y="5222775"/>
            <a:ext cx="663738" cy="769441"/>
          </a:xfrm>
          <a:prstGeom prst="rect">
            <a:avLst/>
          </a:prstGeom>
          <a:noFill/>
        </p:spPr>
        <p:txBody>
          <a:bodyPr wrap="square" rtlCol="0">
            <a:spAutoFit/>
          </a:bodyPr>
          <a:lstStyle/>
          <a:p>
            <a:r>
              <a:rPr lang="en-US" altLang="zh-TW" sz="4400" dirty="0" smtClean="0"/>
              <a:t>≥</a:t>
            </a:r>
            <a:endParaRPr lang="zh-TW" altLang="en-US" sz="4400" dirty="0"/>
          </a:p>
        </p:txBody>
      </p:sp>
    </p:spTree>
    <p:extLst>
      <p:ext uri="{BB962C8B-B14F-4D97-AF65-F5344CB8AC3E}">
        <p14:creationId xmlns:p14="http://schemas.microsoft.com/office/powerpoint/2010/main" val="25024874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0A3A144F-C431-45D8-A5A1-65EE74A9767D}" type="datetime1">
              <a:rPr lang="zh-TW" altLang="en-US" smtClean="0"/>
              <a:t>2012/5/27</a:t>
            </a:fld>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t>22</a:t>
            </a:fld>
            <a:endParaRPr lang="zh-TW" altLang="en-US"/>
          </a:p>
        </p:txBody>
      </p:sp>
      <p:sp>
        <p:nvSpPr>
          <p:cNvPr id="12" name="文字方塊 11"/>
          <p:cNvSpPr txBox="1"/>
          <p:nvPr/>
        </p:nvSpPr>
        <p:spPr>
          <a:xfrm>
            <a:off x="602184" y="595244"/>
            <a:ext cx="266429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TW" dirty="0" smtClean="0"/>
              <a:t>q=“game” , “playing”</a:t>
            </a:r>
          </a:p>
        </p:txBody>
      </p:sp>
      <p:sp>
        <p:nvSpPr>
          <p:cNvPr id="3" name="文字方塊 2"/>
          <p:cNvSpPr txBox="1"/>
          <p:nvPr/>
        </p:nvSpPr>
        <p:spPr>
          <a:xfrm>
            <a:off x="3478560" y="595244"/>
            <a:ext cx="3168352"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TW" dirty="0" smtClean="0"/>
              <a:t>Screen:</a:t>
            </a:r>
          </a:p>
          <a:p>
            <a:r>
              <a:rPr lang="en-US" altLang="zh-TW" dirty="0" err="1" smtClean="0"/>
              <a:t>rel</a:t>
            </a:r>
            <a:r>
              <a:rPr lang="en-US" altLang="zh-TW" dirty="0" smtClean="0"/>
              <a:t>: d4&gt;d5&gt;d1&gt;d2&gt;d3</a:t>
            </a:r>
            <a:endParaRPr lang="zh-TW" altLang="en-US" dirty="0"/>
          </a:p>
        </p:txBody>
      </p:sp>
      <p:graphicFrame>
        <p:nvGraphicFramePr>
          <p:cNvPr id="13" name="表格 12"/>
          <p:cNvGraphicFramePr>
            <a:graphicFrameLocks noGrp="1"/>
          </p:cNvGraphicFramePr>
          <p:nvPr>
            <p:extLst>
              <p:ext uri="{D42A27DB-BD31-4B8C-83A1-F6EECF244321}">
                <p14:modId xmlns:p14="http://schemas.microsoft.com/office/powerpoint/2010/main" val="1299572612"/>
              </p:ext>
            </p:extLst>
          </p:nvPr>
        </p:nvGraphicFramePr>
        <p:xfrm>
          <a:off x="3530352" y="1340768"/>
          <a:ext cx="2304256" cy="1611621"/>
        </p:xfrm>
        <a:graphic>
          <a:graphicData uri="http://schemas.openxmlformats.org/drawingml/2006/table">
            <a:tbl>
              <a:tblPr firstRow="1" bandRow="1">
                <a:tableStyleId>{5C22544A-7EE6-4342-B048-85BDC9FD1C3A}</a:tableStyleId>
              </a:tblPr>
              <a:tblGrid>
                <a:gridCol w="1152128"/>
                <a:gridCol w="1152128"/>
              </a:tblGrid>
              <a:tr h="307835">
                <a:tc gridSpan="2">
                  <a:txBody>
                    <a:bodyPr/>
                    <a:lstStyle/>
                    <a:p>
                      <a:pPr algn="ctr"/>
                      <a:r>
                        <a:rPr lang="en-US" altLang="zh-TW" sz="1600" dirty="0" smtClean="0"/>
                        <a:t>SCREEN</a:t>
                      </a:r>
                      <a:endParaRPr lang="zh-TW" altLang="en-US" sz="1600" dirty="0"/>
                    </a:p>
                  </a:txBody>
                  <a:tcPr/>
                </a:tc>
                <a:tc hMerge="1">
                  <a:txBody>
                    <a:bodyPr/>
                    <a:lstStyle/>
                    <a:p>
                      <a:endParaRPr lang="zh-TW" altLang="en-US" dirty="0"/>
                    </a:p>
                  </a:txBody>
                  <a:tcPr/>
                </a:tc>
              </a:tr>
              <a:tr h="425447">
                <a:tc>
                  <a:txBody>
                    <a:bodyPr/>
                    <a:lstStyle/>
                    <a:p>
                      <a:r>
                        <a:rPr lang="en-US" altLang="zh-TW" sz="1600" dirty="0" smtClean="0"/>
                        <a:t>15’0 LED</a:t>
                      </a:r>
                      <a:endParaRPr lang="zh-TW" altLang="en-US" sz="1600" dirty="0"/>
                    </a:p>
                  </a:txBody>
                  <a:tcPr/>
                </a:tc>
                <a:tc>
                  <a:txBody>
                    <a:bodyPr/>
                    <a:lstStyle/>
                    <a:p>
                      <a:endParaRPr lang="zh-TW" altLang="en-US" sz="1600" dirty="0"/>
                    </a:p>
                  </a:txBody>
                  <a:tcPr/>
                </a:tc>
              </a:tr>
              <a:tr h="425447">
                <a:tc>
                  <a:txBody>
                    <a:bodyPr/>
                    <a:lstStyle/>
                    <a:p>
                      <a:r>
                        <a:rPr lang="en-US" altLang="zh-TW" sz="1600" dirty="0" smtClean="0"/>
                        <a:t>14’0 LED</a:t>
                      </a:r>
                      <a:endParaRPr lang="zh-TW" altLang="en-US" sz="1600" dirty="0"/>
                    </a:p>
                  </a:txBody>
                  <a:tcPr/>
                </a:tc>
                <a:tc>
                  <a:txBody>
                    <a:bodyPr/>
                    <a:lstStyle/>
                    <a:p>
                      <a:endParaRPr lang="zh-TW" altLang="en-US" sz="1600" dirty="0"/>
                    </a:p>
                  </a:txBody>
                  <a:tcPr/>
                </a:tc>
              </a:tr>
              <a:tr h="425447">
                <a:tc>
                  <a:txBody>
                    <a:bodyPr/>
                    <a:lstStyle/>
                    <a:p>
                      <a:r>
                        <a:rPr lang="en-US" altLang="zh-TW" sz="1600" dirty="0" smtClean="0"/>
                        <a:t>14’0 TFT</a:t>
                      </a:r>
                      <a:endParaRPr lang="zh-TW" altLang="en-US" sz="1600" dirty="0"/>
                    </a:p>
                  </a:txBody>
                  <a:tcPr/>
                </a:tc>
                <a:tc>
                  <a:txBody>
                    <a:bodyPr/>
                    <a:lstStyle/>
                    <a:p>
                      <a:endParaRPr lang="zh-TW" altLang="en-US" sz="1600" dirty="0"/>
                    </a:p>
                  </a:txBody>
                  <a:tcPr/>
                </a:tc>
              </a:tr>
            </a:tbl>
          </a:graphicData>
        </a:graphic>
      </p:graphicFrame>
      <p:graphicFrame>
        <p:nvGraphicFramePr>
          <p:cNvPr id="14" name="表格 13"/>
          <p:cNvGraphicFramePr>
            <a:graphicFrameLocks noGrp="1"/>
          </p:cNvGraphicFramePr>
          <p:nvPr>
            <p:extLst>
              <p:ext uri="{D42A27DB-BD31-4B8C-83A1-F6EECF244321}">
                <p14:modId xmlns:p14="http://schemas.microsoft.com/office/powerpoint/2010/main" val="4290612324"/>
              </p:ext>
            </p:extLst>
          </p:nvPr>
        </p:nvGraphicFramePr>
        <p:xfrm>
          <a:off x="3458344" y="3057624"/>
          <a:ext cx="2232248" cy="1376752"/>
        </p:xfrm>
        <a:graphic>
          <a:graphicData uri="http://schemas.openxmlformats.org/drawingml/2006/table">
            <a:tbl>
              <a:tblPr firstRow="1" bandRow="1">
                <a:tableStyleId>{5C22544A-7EE6-4342-B048-85BDC9FD1C3A}</a:tableStyleId>
              </a:tblPr>
              <a:tblGrid>
                <a:gridCol w="1116124"/>
                <a:gridCol w="1116124"/>
              </a:tblGrid>
              <a:tr h="330980">
                <a:tc gridSpan="2">
                  <a:txBody>
                    <a:bodyPr/>
                    <a:lstStyle/>
                    <a:p>
                      <a:pPr algn="ctr"/>
                      <a:r>
                        <a:rPr lang="en-US" altLang="zh-TW" sz="1600" dirty="0" smtClean="0"/>
                        <a:t>BREND</a:t>
                      </a:r>
                      <a:endParaRPr lang="zh-TW" altLang="en-US" sz="1600" dirty="0"/>
                    </a:p>
                  </a:txBody>
                  <a:tcPr/>
                </a:tc>
                <a:tc hMerge="1">
                  <a:txBody>
                    <a:bodyPr/>
                    <a:lstStyle/>
                    <a:p>
                      <a:endParaRPr lang="zh-TW" altLang="en-US" dirty="0"/>
                    </a:p>
                  </a:txBody>
                  <a:tcPr/>
                </a:tc>
              </a:tr>
              <a:tr h="330980">
                <a:tc>
                  <a:txBody>
                    <a:bodyPr/>
                    <a:lstStyle/>
                    <a:p>
                      <a:r>
                        <a:rPr lang="en-US" altLang="zh-TW" sz="1600" dirty="0" smtClean="0"/>
                        <a:t>DELL</a:t>
                      </a:r>
                      <a:endParaRPr lang="zh-TW" altLang="en-US" sz="1600" dirty="0"/>
                    </a:p>
                  </a:txBody>
                  <a:tcPr/>
                </a:tc>
                <a:tc>
                  <a:txBody>
                    <a:bodyPr/>
                    <a:lstStyle/>
                    <a:p>
                      <a:endParaRPr lang="zh-TW" altLang="en-US" sz="1600" dirty="0"/>
                    </a:p>
                  </a:txBody>
                  <a:tcPr/>
                </a:tc>
              </a:tr>
              <a:tr h="3530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smtClean="0"/>
                        <a:t>HP</a:t>
                      </a:r>
                      <a:endParaRPr lang="zh-TW" altLang="en-US" sz="1600" dirty="0" smtClean="0"/>
                    </a:p>
                  </a:txBody>
                  <a:tcPr/>
                </a:tc>
                <a:tc>
                  <a:txBody>
                    <a:bodyPr/>
                    <a:lstStyle/>
                    <a:p>
                      <a:endParaRPr lang="zh-TW" altLang="en-US" sz="1600" dirty="0"/>
                    </a:p>
                  </a:txBody>
                  <a:tcPr/>
                </a:tc>
              </a:tr>
              <a:tr h="3530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err="1" smtClean="0"/>
                        <a:t>acer</a:t>
                      </a:r>
                      <a:endParaRPr lang="zh-TW" altLang="en-US" sz="1600" dirty="0" smtClean="0"/>
                    </a:p>
                  </a:txBody>
                  <a:tcPr/>
                </a:tc>
                <a:tc>
                  <a:txBody>
                    <a:bodyPr/>
                    <a:lstStyle/>
                    <a:p>
                      <a:endParaRPr lang="zh-TW" altLang="en-US" sz="1600" dirty="0"/>
                    </a:p>
                  </a:txBody>
                  <a:tcPr/>
                </a:tc>
              </a:tr>
            </a:tbl>
          </a:graphicData>
        </a:graphic>
      </p:graphicFrame>
      <p:graphicFrame>
        <p:nvGraphicFramePr>
          <p:cNvPr id="15" name="表格 14"/>
          <p:cNvGraphicFramePr>
            <a:graphicFrameLocks noGrp="1"/>
          </p:cNvGraphicFramePr>
          <p:nvPr>
            <p:extLst>
              <p:ext uri="{D42A27DB-BD31-4B8C-83A1-F6EECF244321}">
                <p14:modId xmlns:p14="http://schemas.microsoft.com/office/powerpoint/2010/main" val="1754772727"/>
              </p:ext>
            </p:extLst>
          </p:nvPr>
        </p:nvGraphicFramePr>
        <p:xfrm>
          <a:off x="3458344" y="4641800"/>
          <a:ext cx="2009846" cy="1463040"/>
        </p:xfrm>
        <a:graphic>
          <a:graphicData uri="http://schemas.openxmlformats.org/drawingml/2006/table">
            <a:tbl>
              <a:tblPr firstRow="1" bandRow="1">
                <a:tableStyleId>{5C22544A-7EE6-4342-B048-85BDC9FD1C3A}</a:tableStyleId>
              </a:tblPr>
              <a:tblGrid>
                <a:gridCol w="1004923"/>
                <a:gridCol w="1004923"/>
              </a:tblGrid>
              <a:tr h="365760">
                <a:tc gridSpan="2">
                  <a:txBody>
                    <a:bodyPr/>
                    <a:lstStyle/>
                    <a:p>
                      <a:pPr algn="ctr"/>
                      <a:r>
                        <a:rPr lang="en-US" altLang="zh-TW" sz="1600" dirty="0" smtClean="0"/>
                        <a:t>OS</a:t>
                      </a:r>
                      <a:endParaRPr lang="zh-TW" altLang="en-US" sz="1600" dirty="0"/>
                    </a:p>
                  </a:txBody>
                  <a:tcPr/>
                </a:tc>
                <a:tc hMerge="1">
                  <a:txBody>
                    <a:bodyPr/>
                    <a:lstStyle/>
                    <a:p>
                      <a:endParaRPr lang="zh-TW" altLang="en-US" dirty="0"/>
                    </a:p>
                  </a:txBody>
                  <a:tcPr/>
                </a:tc>
              </a:tr>
              <a:tr h="365760">
                <a:tc>
                  <a:txBody>
                    <a:bodyPr/>
                    <a:lstStyle/>
                    <a:p>
                      <a:r>
                        <a:rPr lang="en-US" altLang="zh-TW" sz="1600" dirty="0" smtClean="0"/>
                        <a:t>XP7</a:t>
                      </a:r>
                      <a:endParaRPr lang="zh-TW" altLang="en-US" sz="1600" dirty="0"/>
                    </a:p>
                  </a:txBody>
                  <a:tcPr/>
                </a:tc>
                <a:tc>
                  <a:txBody>
                    <a:bodyPr/>
                    <a:lstStyle/>
                    <a:p>
                      <a:endParaRPr lang="zh-TW" altLang="en-US" sz="1600" dirty="0"/>
                    </a:p>
                  </a:txBody>
                  <a:tcPr/>
                </a:tc>
              </a:tr>
              <a:tr h="36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err="1" smtClean="0"/>
                        <a:t>Mac</a:t>
                      </a:r>
                      <a:r>
                        <a:rPr lang="en-US" altLang="zh-TW" sz="1600" baseline="0" dirty="0" err="1" smtClean="0"/>
                        <a:t>Os</a:t>
                      </a:r>
                      <a:endParaRPr lang="zh-TW" altLang="en-US" sz="1600" dirty="0" smtClean="0"/>
                    </a:p>
                  </a:txBody>
                  <a:tcPr/>
                </a:tc>
                <a:tc>
                  <a:txBody>
                    <a:bodyPr/>
                    <a:lstStyle/>
                    <a:p>
                      <a:endParaRPr lang="zh-TW" altLang="en-US" sz="1600" dirty="0"/>
                    </a:p>
                  </a:txBody>
                  <a:tcPr/>
                </a:tc>
              </a:tr>
              <a:tr h="36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smtClean="0"/>
                        <a:t>XP</a:t>
                      </a:r>
                      <a:endParaRPr lang="zh-TW" altLang="en-US" sz="1600" dirty="0" smtClean="0"/>
                    </a:p>
                  </a:txBody>
                  <a:tcPr/>
                </a:tc>
                <a:tc>
                  <a:txBody>
                    <a:bodyPr/>
                    <a:lstStyle/>
                    <a:p>
                      <a:endParaRPr lang="zh-TW" altLang="en-US" sz="1600" dirty="0"/>
                    </a:p>
                  </a:txBody>
                  <a:tcPr/>
                </a:tc>
              </a:tr>
            </a:tbl>
          </a:graphicData>
        </a:graphic>
      </p:graphicFrame>
      <p:sp>
        <p:nvSpPr>
          <p:cNvPr id="9" name="矩形 8"/>
          <p:cNvSpPr/>
          <p:nvPr/>
        </p:nvSpPr>
        <p:spPr>
          <a:xfrm>
            <a:off x="4685450" y="2132856"/>
            <a:ext cx="476412" cy="369332"/>
          </a:xfrm>
          <a:prstGeom prst="rect">
            <a:avLst/>
          </a:prstGeom>
        </p:spPr>
        <p:txBody>
          <a:bodyPr wrap="none">
            <a:spAutoFit/>
          </a:bodyPr>
          <a:lstStyle/>
          <a:p>
            <a:r>
              <a:rPr lang="en-US" altLang="zh-TW" dirty="0"/>
              <a:t>d4</a:t>
            </a:r>
            <a:endParaRPr lang="zh-TW" altLang="en-US" dirty="0"/>
          </a:p>
        </p:txBody>
      </p:sp>
      <p:sp>
        <p:nvSpPr>
          <p:cNvPr id="10" name="矩形 9"/>
          <p:cNvSpPr/>
          <p:nvPr/>
        </p:nvSpPr>
        <p:spPr>
          <a:xfrm>
            <a:off x="4545750" y="4077072"/>
            <a:ext cx="476412" cy="369332"/>
          </a:xfrm>
          <a:prstGeom prst="rect">
            <a:avLst/>
          </a:prstGeom>
        </p:spPr>
        <p:txBody>
          <a:bodyPr wrap="none">
            <a:spAutoFit/>
          </a:bodyPr>
          <a:lstStyle/>
          <a:p>
            <a:r>
              <a:rPr lang="en-US" altLang="zh-TW" dirty="0" smtClean="0"/>
              <a:t>d4</a:t>
            </a:r>
            <a:endParaRPr lang="zh-TW" altLang="en-US" dirty="0"/>
          </a:p>
        </p:txBody>
      </p:sp>
      <p:sp>
        <p:nvSpPr>
          <p:cNvPr id="16" name="矩形 15"/>
          <p:cNvSpPr/>
          <p:nvPr/>
        </p:nvSpPr>
        <p:spPr>
          <a:xfrm>
            <a:off x="4447244" y="5793928"/>
            <a:ext cx="476412" cy="369332"/>
          </a:xfrm>
          <a:prstGeom prst="rect">
            <a:avLst/>
          </a:prstGeom>
        </p:spPr>
        <p:txBody>
          <a:bodyPr wrap="none">
            <a:spAutoFit/>
          </a:bodyPr>
          <a:lstStyle/>
          <a:p>
            <a:r>
              <a:rPr lang="en-US" altLang="zh-TW" dirty="0"/>
              <a:t>d4</a:t>
            </a:r>
            <a:endParaRPr lang="zh-TW" altLang="en-US" dirty="0"/>
          </a:p>
        </p:txBody>
      </p:sp>
      <p:sp>
        <p:nvSpPr>
          <p:cNvPr id="17" name="矩形 16"/>
          <p:cNvSpPr/>
          <p:nvPr/>
        </p:nvSpPr>
        <p:spPr>
          <a:xfrm>
            <a:off x="4697300" y="2520722"/>
            <a:ext cx="476412" cy="369332"/>
          </a:xfrm>
          <a:prstGeom prst="rect">
            <a:avLst/>
          </a:prstGeom>
        </p:spPr>
        <p:txBody>
          <a:bodyPr wrap="none">
            <a:spAutoFit/>
          </a:bodyPr>
          <a:lstStyle/>
          <a:p>
            <a:r>
              <a:rPr lang="en-US" altLang="zh-TW" dirty="0"/>
              <a:t>d5</a:t>
            </a:r>
            <a:endParaRPr lang="zh-TW" altLang="en-US" dirty="0"/>
          </a:p>
        </p:txBody>
      </p:sp>
      <p:sp>
        <p:nvSpPr>
          <p:cNvPr id="18" name="矩形 17"/>
          <p:cNvSpPr/>
          <p:nvPr/>
        </p:nvSpPr>
        <p:spPr>
          <a:xfrm>
            <a:off x="4935506" y="4083278"/>
            <a:ext cx="476412" cy="369332"/>
          </a:xfrm>
          <a:prstGeom prst="rect">
            <a:avLst/>
          </a:prstGeom>
        </p:spPr>
        <p:txBody>
          <a:bodyPr wrap="none">
            <a:spAutoFit/>
          </a:bodyPr>
          <a:lstStyle/>
          <a:p>
            <a:r>
              <a:rPr lang="en-US" altLang="zh-TW" dirty="0"/>
              <a:t>d5</a:t>
            </a:r>
            <a:endParaRPr lang="zh-TW" altLang="en-US" dirty="0"/>
          </a:p>
        </p:txBody>
      </p:sp>
      <p:sp>
        <p:nvSpPr>
          <p:cNvPr id="19" name="矩形 18"/>
          <p:cNvSpPr/>
          <p:nvPr/>
        </p:nvSpPr>
        <p:spPr>
          <a:xfrm>
            <a:off x="4837850" y="5793928"/>
            <a:ext cx="476412" cy="369332"/>
          </a:xfrm>
          <a:prstGeom prst="rect">
            <a:avLst/>
          </a:prstGeom>
        </p:spPr>
        <p:txBody>
          <a:bodyPr wrap="none">
            <a:spAutoFit/>
          </a:bodyPr>
          <a:lstStyle/>
          <a:p>
            <a:r>
              <a:rPr lang="en-US" altLang="zh-TW" dirty="0"/>
              <a:t>d5</a:t>
            </a:r>
            <a:endParaRPr lang="zh-TW" altLang="en-US" dirty="0"/>
          </a:p>
        </p:txBody>
      </p:sp>
      <mc:AlternateContent xmlns:mc="http://schemas.openxmlformats.org/markup-compatibility/2006" xmlns:a14="http://schemas.microsoft.com/office/drawing/2010/main">
        <mc:Choice Requires="a14">
          <p:graphicFrame>
            <p:nvGraphicFramePr>
              <p:cNvPr id="25" name="表格 24"/>
              <p:cNvGraphicFramePr>
                <a:graphicFrameLocks noGrp="1"/>
              </p:cNvGraphicFramePr>
              <p:nvPr>
                <p:extLst>
                  <p:ext uri="{D42A27DB-BD31-4B8C-83A1-F6EECF244321}">
                    <p14:modId xmlns:p14="http://schemas.microsoft.com/office/powerpoint/2010/main" val="392191468"/>
                  </p:ext>
                </p:extLst>
              </p:nvPr>
            </p:nvGraphicFramePr>
            <p:xfrm>
              <a:off x="6084168" y="1578382"/>
              <a:ext cx="2706800" cy="1478280"/>
            </p:xfrm>
            <a:graphic>
              <a:graphicData uri="http://schemas.openxmlformats.org/drawingml/2006/table">
                <a:tbl>
                  <a:tblPr firstRow="1" bandRow="1">
                    <a:tableStyleId>{F5AB1C69-6EDB-4FF4-983F-18BD219EF322}</a:tableStyleId>
                  </a:tblPr>
                  <a:tblGrid>
                    <a:gridCol w="1368152"/>
                    <a:gridCol w="1338648"/>
                  </a:tblGrid>
                  <a:tr h="355446">
                    <a:tc>
                      <a:txBody>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a:rPr>
                                    </m:ctrlPr>
                                  </m:sSubPr>
                                  <m:e>
                                    <m:r>
                                      <a:rPr lang="en-US" altLang="zh-TW" smtClean="0">
                                        <a:latin typeface="Cambria Math"/>
                                      </a:rPr>
                                      <m:t>𝐿</m:t>
                                    </m:r>
                                  </m:e>
                                  <m:sub>
                                    <m:r>
                                      <a:rPr lang="en-US" altLang="zh-TW" smtClean="0">
                                        <a:latin typeface="Cambria Math"/>
                                      </a:rPr>
                                      <m:t>𝑈𝐵</m:t>
                                    </m:r>
                                  </m:sub>
                                </m:sSub>
                              </m:oMath>
                            </m:oMathPara>
                          </a14:m>
                          <a:endParaRPr lang="zh-TW" alt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a:rPr>
                                    </m:ctrlPr>
                                  </m:sSubPr>
                                  <m:e>
                                    <m:r>
                                      <a:rPr lang="en-US" altLang="zh-TW" smtClean="0">
                                        <a:latin typeface="Cambria Math"/>
                                      </a:rPr>
                                      <m:t>𝐿</m:t>
                                    </m:r>
                                  </m:e>
                                  <m:sub>
                                    <m:r>
                                      <a:rPr lang="en-US" altLang="zh-TW" smtClean="0">
                                        <a:latin typeface="Cambria Math"/>
                                      </a:rPr>
                                      <m:t>𝐿𝐵</m:t>
                                    </m:r>
                                  </m:sub>
                                </m:sSub>
                              </m:oMath>
                            </m:oMathPara>
                          </a14:m>
                          <a:endParaRPr lang="zh-TW" alt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dirty="0" smtClean="0"/>
                            <a:t>SCREEN</a:t>
                          </a:r>
                          <a:endParaRPr lang="zh-TW" alt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dirty="0" smtClean="0"/>
                            <a:t>SCREEN</a:t>
                          </a:r>
                          <a:endParaRPr lang="zh-TW" altLang="en-US"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dirty="0" smtClean="0"/>
                            <a:t>BREND</a:t>
                          </a:r>
                          <a:endParaRPr lang="zh-TW" alt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dirty="0" smtClean="0"/>
                            <a:t>BREND</a:t>
                          </a:r>
                          <a:endParaRPr lang="zh-TW" altLang="en-US"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dirty="0" smtClean="0"/>
                            <a:t>OS</a:t>
                          </a:r>
                          <a:endParaRPr lang="zh-TW" alt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dirty="0" smtClean="0"/>
                            <a:t>OS</a:t>
                          </a:r>
                          <a:endParaRPr lang="zh-TW" altLang="en-US" sz="1800" dirty="0" smtClean="0"/>
                        </a:p>
                      </a:txBody>
                      <a:tcPr/>
                    </a:tc>
                  </a:tr>
                </a:tbl>
              </a:graphicData>
            </a:graphic>
          </p:graphicFrame>
        </mc:Choice>
        <mc:Fallback xmlns="">
          <p:graphicFrame>
            <p:nvGraphicFramePr>
              <p:cNvPr id="25" name="表格 24"/>
              <p:cNvGraphicFramePr>
                <a:graphicFrameLocks noGrp="1"/>
              </p:cNvGraphicFramePr>
              <p:nvPr>
                <p:extLst>
                  <p:ext uri="{D42A27DB-BD31-4B8C-83A1-F6EECF244321}">
                    <p14:modId xmlns:p14="http://schemas.microsoft.com/office/powerpoint/2010/main" val="392191468"/>
                  </p:ext>
                </p:extLst>
              </p:nvPr>
            </p:nvGraphicFramePr>
            <p:xfrm>
              <a:off x="6084168" y="1578382"/>
              <a:ext cx="2706800" cy="1478280"/>
            </p:xfrm>
            <a:graphic>
              <a:graphicData uri="http://schemas.openxmlformats.org/drawingml/2006/table">
                <a:tbl>
                  <a:tblPr firstRow="1" bandRow="1">
                    <a:tableStyleId>{F5AB1C69-6EDB-4FF4-983F-18BD219EF322}</a:tableStyleId>
                  </a:tblPr>
                  <a:tblGrid>
                    <a:gridCol w="1368152"/>
                    <a:gridCol w="1338648"/>
                  </a:tblGrid>
                  <a:tr h="365760">
                    <a:tc>
                      <a:txBody>
                        <a:bodyPr/>
                        <a:lstStyle/>
                        <a:p>
                          <a:endParaRPr lang="zh-TW"/>
                        </a:p>
                      </a:txBody>
                      <a:tcPr>
                        <a:blipFill rotWithShape="1">
                          <a:blip r:embed="rId2"/>
                          <a:stretch>
                            <a:fillRect t="-1667" r="-98661" b="-330000"/>
                          </a:stretch>
                        </a:blipFill>
                      </a:tcPr>
                    </a:tc>
                    <a:tc>
                      <a:txBody>
                        <a:bodyPr/>
                        <a:lstStyle/>
                        <a:p>
                          <a:endParaRPr lang="zh-TW"/>
                        </a:p>
                      </a:txBody>
                      <a:tcPr>
                        <a:blipFill rotWithShape="1">
                          <a:blip r:embed="rId2"/>
                          <a:stretch>
                            <a:fillRect l="-101818" t="-1667" r="-455" b="-330000"/>
                          </a:stretch>
                        </a:blip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dirty="0" smtClean="0"/>
                            <a:t>SCREEN</a:t>
                          </a:r>
                          <a:endParaRPr lang="zh-TW" alt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dirty="0" smtClean="0"/>
                            <a:t>SCREEN</a:t>
                          </a:r>
                          <a:endParaRPr lang="zh-TW" altLang="en-US"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dirty="0" smtClean="0"/>
                            <a:t>BREND</a:t>
                          </a:r>
                          <a:endParaRPr lang="zh-TW" alt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dirty="0" smtClean="0"/>
                            <a:t>BREND</a:t>
                          </a:r>
                          <a:endParaRPr lang="zh-TW" altLang="en-US"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dirty="0" smtClean="0"/>
                            <a:t>OS</a:t>
                          </a:r>
                          <a:endParaRPr lang="zh-TW" alt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dirty="0" smtClean="0"/>
                            <a:t>OS</a:t>
                          </a:r>
                          <a:endParaRPr lang="zh-TW" altLang="en-US" sz="1800" dirty="0" smtClean="0"/>
                        </a:p>
                      </a:txBody>
                      <a:tcPr/>
                    </a:tc>
                  </a:tr>
                </a:tbl>
              </a:graphicData>
            </a:graphic>
          </p:graphicFrame>
        </mc:Fallback>
      </mc:AlternateContent>
      <mc:AlternateContent xmlns:mc="http://schemas.openxmlformats.org/markup-compatibility/2006" xmlns:a14="http://schemas.microsoft.com/office/drawing/2010/main">
        <mc:Choice Requires="a14">
          <p:graphicFrame>
            <p:nvGraphicFramePr>
              <p:cNvPr id="26" name="表格 25"/>
              <p:cNvGraphicFramePr>
                <a:graphicFrameLocks noGrp="1"/>
              </p:cNvGraphicFramePr>
              <p:nvPr>
                <p:extLst>
                  <p:ext uri="{D42A27DB-BD31-4B8C-83A1-F6EECF244321}">
                    <p14:modId xmlns:p14="http://schemas.microsoft.com/office/powerpoint/2010/main" val="1686822640"/>
                  </p:ext>
                </p:extLst>
              </p:nvPr>
            </p:nvGraphicFramePr>
            <p:xfrm>
              <a:off x="6084168" y="1575842"/>
              <a:ext cx="2706800" cy="1483360"/>
            </p:xfrm>
            <a:graphic>
              <a:graphicData uri="http://schemas.openxmlformats.org/drawingml/2006/table">
                <a:tbl>
                  <a:tblPr firstRow="1" bandRow="1">
                    <a:tableStyleId>{F5AB1C69-6EDB-4FF4-983F-18BD219EF322}</a:tableStyleId>
                  </a:tblPr>
                  <a:tblGrid>
                    <a:gridCol w="1368152"/>
                    <a:gridCol w="1338648"/>
                  </a:tblGrid>
                  <a:tr h="370840">
                    <a:tc>
                      <a:txBody>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a:rPr>
                                    </m:ctrlPr>
                                  </m:sSubPr>
                                  <m:e>
                                    <m:r>
                                      <a:rPr lang="en-US" altLang="zh-TW" smtClean="0">
                                        <a:latin typeface="Cambria Math"/>
                                      </a:rPr>
                                      <m:t>𝐿</m:t>
                                    </m:r>
                                  </m:e>
                                  <m:sub>
                                    <m:r>
                                      <a:rPr lang="en-US" altLang="zh-TW" smtClean="0">
                                        <a:latin typeface="Cambria Math"/>
                                      </a:rPr>
                                      <m:t>𝑈𝐵</m:t>
                                    </m:r>
                                  </m:sub>
                                </m:sSub>
                              </m:oMath>
                            </m:oMathPara>
                          </a14:m>
                          <a:endParaRPr lang="zh-TW" alt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a:rPr>
                                    </m:ctrlPr>
                                  </m:sSubPr>
                                  <m:e>
                                    <m:r>
                                      <a:rPr lang="en-US" altLang="zh-TW" smtClean="0">
                                        <a:latin typeface="Cambria Math"/>
                                      </a:rPr>
                                      <m:t>𝐿</m:t>
                                    </m:r>
                                  </m:e>
                                  <m:sub>
                                    <m:r>
                                      <a:rPr lang="en-US" altLang="zh-TW" smtClean="0">
                                        <a:latin typeface="Cambria Math"/>
                                      </a:rPr>
                                      <m:t>𝐿𝐵</m:t>
                                    </m:r>
                                  </m:sub>
                                </m:sSub>
                              </m:oMath>
                            </m:oMathPara>
                          </a14:m>
                          <a:endParaRPr lang="zh-TW" alt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dirty="0" smtClean="0"/>
                            <a:t>SCREEN</a:t>
                          </a:r>
                          <a:endParaRPr lang="zh-TW" alt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dirty="0" smtClean="0"/>
                            <a:t>SCREEN</a:t>
                          </a:r>
                          <a:endParaRPr lang="zh-TW" altLang="en-US"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dirty="0" smtClean="0"/>
                            <a:t>BREND</a:t>
                          </a:r>
                          <a:endParaRPr lang="zh-TW" alt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dirty="0" smtClean="0"/>
                            <a:t>OS</a:t>
                          </a:r>
                          <a:endParaRPr lang="zh-TW" altLang="en-US"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dirty="0" smtClean="0"/>
                            <a:t>OS</a:t>
                          </a:r>
                          <a:endParaRPr lang="zh-TW" alt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dirty="0" smtClean="0"/>
                            <a:t>BREND</a:t>
                          </a:r>
                          <a:endParaRPr lang="zh-TW" altLang="en-US" sz="1800" dirty="0" smtClean="0"/>
                        </a:p>
                      </a:txBody>
                      <a:tcPr/>
                    </a:tc>
                  </a:tr>
                </a:tbl>
              </a:graphicData>
            </a:graphic>
          </p:graphicFrame>
        </mc:Choice>
        <mc:Fallback xmlns="">
          <p:graphicFrame>
            <p:nvGraphicFramePr>
              <p:cNvPr id="26" name="表格 25"/>
              <p:cNvGraphicFramePr>
                <a:graphicFrameLocks noGrp="1"/>
              </p:cNvGraphicFramePr>
              <p:nvPr>
                <p:extLst>
                  <p:ext uri="{D42A27DB-BD31-4B8C-83A1-F6EECF244321}">
                    <p14:modId xmlns:p14="http://schemas.microsoft.com/office/powerpoint/2010/main" val="1686822640"/>
                  </p:ext>
                </p:extLst>
              </p:nvPr>
            </p:nvGraphicFramePr>
            <p:xfrm>
              <a:off x="6084168" y="1575842"/>
              <a:ext cx="2706800" cy="1483360"/>
            </p:xfrm>
            <a:graphic>
              <a:graphicData uri="http://schemas.openxmlformats.org/drawingml/2006/table">
                <a:tbl>
                  <a:tblPr firstRow="1" bandRow="1">
                    <a:tableStyleId>{F5AB1C69-6EDB-4FF4-983F-18BD219EF322}</a:tableStyleId>
                  </a:tblPr>
                  <a:tblGrid>
                    <a:gridCol w="1368152"/>
                    <a:gridCol w="1338648"/>
                  </a:tblGrid>
                  <a:tr h="370840">
                    <a:tc>
                      <a:txBody>
                        <a:bodyPr/>
                        <a:lstStyle/>
                        <a:p>
                          <a:endParaRPr lang="zh-TW"/>
                        </a:p>
                      </a:txBody>
                      <a:tcPr>
                        <a:blipFill rotWithShape="1">
                          <a:blip r:embed="rId3"/>
                          <a:stretch>
                            <a:fillRect t="-1639" r="-98661" b="-322951"/>
                          </a:stretch>
                        </a:blipFill>
                      </a:tcPr>
                    </a:tc>
                    <a:tc>
                      <a:txBody>
                        <a:bodyPr/>
                        <a:lstStyle/>
                        <a:p>
                          <a:endParaRPr lang="zh-TW"/>
                        </a:p>
                      </a:txBody>
                      <a:tcPr>
                        <a:blipFill rotWithShape="1">
                          <a:blip r:embed="rId3"/>
                          <a:stretch>
                            <a:fillRect l="-101818" t="-1639" r="-455" b="-322951"/>
                          </a:stretch>
                        </a:blip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dirty="0" smtClean="0"/>
                            <a:t>SCREEN</a:t>
                          </a:r>
                          <a:endParaRPr lang="zh-TW" alt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dirty="0" smtClean="0"/>
                            <a:t>SCREEN</a:t>
                          </a:r>
                          <a:endParaRPr lang="zh-TW" altLang="en-US"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dirty="0" smtClean="0"/>
                            <a:t>BREND</a:t>
                          </a:r>
                          <a:endParaRPr lang="zh-TW" alt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dirty="0" smtClean="0"/>
                            <a:t>OS</a:t>
                          </a:r>
                          <a:endParaRPr lang="zh-TW" altLang="en-US"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dirty="0" smtClean="0"/>
                            <a:t>OS</a:t>
                          </a:r>
                          <a:endParaRPr lang="zh-TW" alt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dirty="0" smtClean="0"/>
                            <a:t>BREND</a:t>
                          </a:r>
                          <a:endParaRPr lang="zh-TW" altLang="en-US" sz="1800" dirty="0" smtClean="0"/>
                        </a:p>
                      </a:txBody>
                      <a:tcPr/>
                    </a:tc>
                  </a:tr>
                </a:tbl>
              </a:graphicData>
            </a:graphic>
          </p:graphicFrame>
        </mc:Fallback>
      </mc:AlternateContent>
      <p:sp>
        <p:nvSpPr>
          <p:cNvPr id="27" name="文字方塊 26"/>
          <p:cNvSpPr txBox="1"/>
          <p:nvPr/>
        </p:nvSpPr>
        <p:spPr>
          <a:xfrm>
            <a:off x="604764" y="1116976"/>
            <a:ext cx="266429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TW" dirty="0" smtClean="0"/>
              <a:t>Top-2 attribute</a:t>
            </a:r>
          </a:p>
        </p:txBody>
      </p:sp>
      <mc:AlternateContent xmlns:mc="http://schemas.openxmlformats.org/markup-compatibility/2006" xmlns:a14="http://schemas.microsoft.com/office/drawing/2010/main">
        <mc:Choice Requires="a14">
          <p:sp>
            <p:nvSpPr>
              <p:cNvPr id="28" name="文字方塊 27"/>
              <p:cNvSpPr txBox="1"/>
              <p:nvPr/>
            </p:nvSpPr>
            <p:spPr>
              <a:xfrm>
                <a:off x="5868144" y="3639507"/>
                <a:ext cx="3096344" cy="369332"/>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a:rPr>
                          </m:ctrlPr>
                        </m:sSubPr>
                        <m:e>
                          <m:r>
                            <a:rPr lang="en-US" altLang="zh-TW">
                              <a:latin typeface="Cambria Math"/>
                            </a:rPr>
                            <m:t>𝐿</m:t>
                          </m:r>
                        </m:e>
                        <m:sub>
                          <m:r>
                            <a:rPr lang="en-US" altLang="zh-TW">
                              <a:latin typeface="Cambria Math"/>
                            </a:rPr>
                            <m:t>𝐿𝐵</m:t>
                          </m:r>
                        </m:sub>
                      </m:sSub>
                      <m:d>
                        <m:dPr>
                          <m:begChr m:val="["/>
                          <m:endChr m:val="]"/>
                          <m:ctrlPr>
                            <a:rPr lang="en-US" altLang="zh-TW" b="0" i="1" smtClean="0">
                              <a:latin typeface="Cambria Math"/>
                            </a:rPr>
                          </m:ctrlPr>
                        </m:dPr>
                        <m:e>
                          <m:r>
                            <a:rPr lang="en-US" altLang="zh-TW" b="0" i="0" smtClean="0">
                              <a:latin typeface="Cambria Math"/>
                            </a:rPr>
                            <m:t>2</m:t>
                          </m:r>
                        </m:e>
                      </m:d>
                      <m:r>
                        <a:rPr lang="en-US" altLang="zh-TW" b="0" i="0" smtClean="0">
                          <a:latin typeface="Cambria Math"/>
                        </a:rPr>
                        <m:t>.</m:t>
                      </m:r>
                      <m:r>
                        <m:rPr>
                          <m:sty m:val="p"/>
                        </m:rPr>
                        <a:rPr lang="en-US" altLang="zh-TW" b="0" i="0" smtClean="0">
                          <a:latin typeface="Cambria Math"/>
                        </a:rPr>
                        <m:t>score</m:t>
                      </m:r>
                      <m:r>
                        <a:rPr lang="en-US" altLang="zh-TW" b="0" i="1" smtClean="0">
                          <a:latin typeface="Cambria Math"/>
                        </a:rPr>
                        <m:t>≥</m:t>
                      </m:r>
                      <m:sSub>
                        <m:sSubPr>
                          <m:ctrlPr>
                            <a:rPr lang="en-US" altLang="zh-TW" i="1">
                              <a:latin typeface="Cambria Math"/>
                            </a:rPr>
                          </m:ctrlPr>
                        </m:sSubPr>
                        <m:e>
                          <m:r>
                            <a:rPr lang="en-US" altLang="zh-TW">
                              <a:latin typeface="Cambria Math"/>
                            </a:rPr>
                            <m:t>𝐿</m:t>
                          </m:r>
                        </m:e>
                        <m:sub>
                          <m:r>
                            <a:rPr lang="en-US" altLang="zh-TW">
                              <a:latin typeface="Cambria Math"/>
                            </a:rPr>
                            <m:t>𝑈𝐵</m:t>
                          </m:r>
                        </m:sub>
                      </m:sSub>
                      <m:d>
                        <m:dPr>
                          <m:begChr m:val="["/>
                          <m:endChr m:val="]"/>
                          <m:ctrlPr>
                            <a:rPr lang="en-US" altLang="zh-TW" b="0" i="1" smtClean="0">
                              <a:latin typeface="Cambria Math"/>
                            </a:rPr>
                          </m:ctrlPr>
                        </m:dPr>
                        <m:e>
                          <m:r>
                            <a:rPr lang="en-US" altLang="zh-TW" b="0" i="1" smtClean="0">
                              <a:latin typeface="Cambria Math"/>
                            </a:rPr>
                            <m:t>3</m:t>
                          </m:r>
                        </m:e>
                      </m:d>
                      <m:r>
                        <a:rPr lang="en-US" altLang="zh-TW" b="0" i="1" smtClean="0">
                          <a:latin typeface="Cambria Math"/>
                        </a:rPr>
                        <m:t>.</m:t>
                      </m:r>
                      <m:r>
                        <a:rPr lang="en-US" altLang="zh-TW" b="0" i="1" smtClean="0">
                          <a:latin typeface="Cambria Math"/>
                        </a:rPr>
                        <m:t>𝑠𝑐𝑜𝑟𝑒</m:t>
                      </m:r>
                    </m:oMath>
                  </m:oMathPara>
                </a14:m>
                <a:endParaRPr lang="zh-TW" altLang="en-US" dirty="0"/>
              </a:p>
            </p:txBody>
          </p:sp>
        </mc:Choice>
        <mc:Fallback xmlns="">
          <p:sp>
            <p:nvSpPr>
              <p:cNvPr id="28" name="文字方塊 27"/>
              <p:cNvSpPr txBox="1">
                <a:spLocks noRot="1" noChangeAspect="1" noMove="1" noResize="1" noEditPoints="1" noAdjustHandles="1" noChangeArrowheads="1" noChangeShapeType="1" noTextEdit="1"/>
              </p:cNvSpPr>
              <p:nvPr/>
            </p:nvSpPr>
            <p:spPr>
              <a:xfrm>
                <a:off x="5868144" y="3639507"/>
                <a:ext cx="3096344" cy="369332"/>
              </a:xfrm>
              <a:prstGeom prst="rect">
                <a:avLst/>
              </a:prstGeom>
              <a:blipFill rotWithShape="1">
                <a:blip r:embed="rId4"/>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22043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t>Ranking </a:t>
            </a:r>
            <a:r>
              <a:rPr lang="en-US" altLang="zh-TW" dirty="0" smtClean="0"/>
              <a:t>Algorithms</a:t>
            </a:r>
            <a:endParaRPr lang="zh-TW" altLang="en-US" dirty="0"/>
          </a:p>
        </p:txBody>
      </p:sp>
      <p:sp>
        <p:nvSpPr>
          <p:cNvPr id="3" name="內容版面配置區 2"/>
          <p:cNvSpPr>
            <a:spLocks noGrp="1"/>
          </p:cNvSpPr>
          <p:nvPr>
            <p:ph idx="1"/>
          </p:nvPr>
        </p:nvSpPr>
        <p:spPr/>
        <p:txBody>
          <a:bodyPr/>
          <a:lstStyle/>
          <a:p>
            <a:r>
              <a:rPr lang="en-US" altLang="zh-TW" dirty="0" err="1"/>
              <a:t>OneAccess</a:t>
            </a:r>
            <a:r>
              <a:rPr lang="en-US" altLang="zh-TW" dirty="0" smtClean="0"/>
              <a:t>+ </a:t>
            </a:r>
            <a:r>
              <a:rPr lang="en-US" altLang="zh-TW" dirty="0"/>
              <a:t>Algorithm</a:t>
            </a:r>
            <a:endParaRPr lang="zh-TW" altLang="en-US" dirty="0"/>
          </a:p>
          <a:p>
            <a:endParaRPr lang="zh-TW" altLang="en-US" dirty="0"/>
          </a:p>
        </p:txBody>
      </p:sp>
      <p:sp>
        <p:nvSpPr>
          <p:cNvPr id="4" name="日期版面配置區 3"/>
          <p:cNvSpPr>
            <a:spLocks noGrp="1"/>
          </p:cNvSpPr>
          <p:nvPr>
            <p:ph type="dt" sz="half" idx="10"/>
          </p:nvPr>
        </p:nvSpPr>
        <p:spPr/>
        <p:txBody>
          <a:bodyPr/>
          <a:lstStyle/>
          <a:p>
            <a:fld id="{0A3A144F-C431-45D8-A5A1-65EE74A9767D}" type="datetime1">
              <a:rPr lang="zh-TW" altLang="en-US" smtClean="0"/>
              <a:t>2012/5/27</a:t>
            </a:fld>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t>23</a:t>
            </a:fld>
            <a:endParaRPr lang="zh-TW" altLang="en-US"/>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112" y="1340768"/>
            <a:ext cx="6624736" cy="5333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1187624" y="3933057"/>
            <a:ext cx="6045224" cy="18722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6558683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t>Ranking </a:t>
            </a:r>
            <a:r>
              <a:rPr lang="en-US" altLang="zh-TW" dirty="0" smtClean="0"/>
              <a:t>Algorithms</a:t>
            </a:r>
            <a:endParaRPr lang="zh-TW" altLang="en-US" dirty="0"/>
          </a:p>
        </p:txBody>
      </p:sp>
      <p:sp>
        <p:nvSpPr>
          <p:cNvPr id="3" name="內容版面配置區 2"/>
          <p:cNvSpPr>
            <a:spLocks noGrp="1"/>
          </p:cNvSpPr>
          <p:nvPr>
            <p:ph idx="1"/>
          </p:nvPr>
        </p:nvSpPr>
        <p:spPr/>
        <p:txBody>
          <a:bodyPr/>
          <a:lstStyle/>
          <a:p>
            <a:r>
              <a:rPr lang="en-US" altLang="zh-TW" dirty="0" err="1"/>
              <a:t>OneAccess</a:t>
            </a:r>
            <a:r>
              <a:rPr lang="en-US" altLang="zh-TW" dirty="0"/>
              <a:t>++ Algorithm</a:t>
            </a:r>
            <a:endParaRPr lang="zh-TW" altLang="en-US" dirty="0"/>
          </a:p>
          <a:p>
            <a:pPr lvl="1"/>
            <a:endParaRPr lang="zh-TW" altLang="en-US" dirty="0"/>
          </a:p>
        </p:txBody>
      </p:sp>
      <p:sp>
        <p:nvSpPr>
          <p:cNvPr id="4" name="日期版面配置區 3"/>
          <p:cNvSpPr>
            <a:spLocks noGrp="1"/>
          </p:cNvSpPr>
          <p:nvPr>
            <p:ph type="dt" sz="half" idx="10"/>
          </p:nvPr>
        </p:nvSpPr>
        <p:spPr/>
        <p:txBody>
          <a:bodyPr/>
          <a:lstStyle/>
          <a:p>
            <a:fld id="{0A3A144F-C431-45D8-A5A1-65EE74A9767D}" type="datetime1">
              <a:rPr lang="zh-TW" altLang="en-US" smtClean="0"/>
              <a:t>2012/5/27</a:t>
            </a:fld>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t>24</a:t>
            </a:fld>
            <a:endParaRPr lang="zh-TW" alt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276872"/>
            <a:ext cx="2524125" cy="5143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944" y="2996952"/>
            <a:ext cx="5400675" cy="942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2419" y="4149080"/>
            <a:ext cx="5410200" cy="1466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01241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t>Ranking </a:t>
            </a:r>
            <a:r>
              <a:rPr lang="en-US" altLang="zh-TW" dirty="0" smtClean="0"/>
              <a:t>Algorithms</a:t>
            </a:r>
            <a:endParaRPr lang="zh-TW" altLang="en-US" dirty="0"/>
          </a:p>
        </p:txBody>
      </p:sp>
      <p:sp>
        <p:nvSpPr>
          <p:cNvPr id="3" name="內容版面配置區 2"/>
          <p:cNvSpPr>
            <a:spLocks noGrp="1"/>
          </p:cNvSpPr>
          <p:nvPr>
            <p:ph idx="1"/>
          </p:nvPr>
        </p:nvSpPr>
        <p:spPr/>
        <p:txBody>
          <a:bodyPr/>
          <a:lstStyle/>
          <a:p>
            <a:r>
              <a:rPr lang="en-US" altLang="zh-TW" dirty="0" err="1"/>
              <a:t>OneAccess</a:t>
            </a:r>
            <a:r>
              <a:rPr lang="en-US" altLang="zh-TW" dirty="0"/>
              <a:t>++ Algorithm</a:t>
            </a:r>
            <a:endParaRPr lang="zh-TW" altLang="en-US" dirty="0"/>
          </a:p>
          <a:p>
            <a:endParaRPr lang="zh-TW" altLang="en-US" dirty="0"/>
          </a:p>
        </p:txBody>
      </p:sp>
      <p:sp>
        <p:nvSpPr>
          <p:cNvPr id="4" name="日期版面配置區 3"/>
          <p:cNvSpPr>
            <a:spLocks noGrp="1"/>
          </p:cNvSpPr>
          <p:nvPr>
            <p:ph type="dt" sz="half" idx="10"/>
          </p:nvPr>
        </p:nvSpPr>
        <p:spPr/>
        <p:txBody>
          <a:bodyPr/>
          <a:lstStyle/>
          <a:p>
            <a:fld id="{0A3A144F-C431-45D8-A5A1-65EE74A9767D}" type="datetime1">
              <a:rPr lang="zh-TW" altLang="en-US" smtClean="0"/>
              <a:t>2012/5/27</a:t>
            </a:fld>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t>25</a:t>
            </a:fld>
            <a:endParaRPr lang="zh-TW" alt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9" y="1367412"/>
            <a:ext cx="6666867" cy="5157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1187624" y="5373217"/>
            <a:ext cx="3744416"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0136407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t>Ranking </a:t>
            </a:r>
            <a:r>
              <a:rPr lang="en-US" altLang="zh-TW" dirty="0" smtClean="0"/>
              <a:t>Algorithms</a:t>
            </a:r>
            <a:endParaRPr lang="zh-TW" altLang="en-US" dirty="0"/>
          </a:p>
        </p:txBody>
      </p:sp>
      <p:graphicFrame>
        <p:nvGraphicFramePr>
          <p:cNvPr id="8" name="內容版面配置區 7"/>
          <p:cNvGraphicFramePr>
            <a:graphicFrameLocks noGrp="1"/>
          </p:cNvGraphicFramePr>
          <p:nvPr>
            <p:ph idx="1"/>
            <p:extLst>
              <p:ext uri="{D42A27DB-BD31-4B8C-83A1-F6EECF244321}">
                <p14:modId xmlns:p14="http://schemas.microsoft.com/office/powerpoint/2010/main" val="1417898946"/>
              </p:ext>
            </p:extLst>
          </p:nvPr>
        </p:nvGraphicFramePr>
        <p:xfrm>
          <a:off x="467544" y="1844824"/>
          <a:ext cx="8184330" cy="3196545"/>
        </p:xfrm>
        <a:graphic>
          <a:graphicData uri="http://schemas.openxmlformats.org/drawingml/2006/table">
            <a:tbl>
              <a:tblPr firstRow="1" bandRow="1">
                <a:tableStyleId>{5C22544A-7EE6-4342-B048-85BDC9FD1C3A}</a:tableStyleId>
              </a:tblPr>
              <a:tblGrid>
                <a:gridCol w="3096343"/>
                <a:gridCol w="5087987"/>
              </a:tblGrid>
              <a:tr h="547355">
                <a:tc>
                  <a:txBody>
                    <a:bodyPr/>
                    <a:lstStyle/>
                    <a:p>
                      <a:r>
                        <a:rPr lang="en-US" altLang="zh-TW" dirty="0" smtClean="0"/>
                        <a:t>Algorithm</a:t>
                      </a:r>
                      <a:endParaRPr lang="zh-TW" altLang="en-US" dirty="0"/>
                    </a:p>
                  </a:txBody>
                  <a:tcPr anchor="ctr"/>
                </a:tc>
                <a:tc>
                  <a:txBody>
                    <a:bodyPr/>
                    <a:lstStyle/>
                    <a:p>
                      <a:r>
                        <a:rPr lang="en-US" altLang="zh-TW" dirty="0" smtClean="0"/>
                        <a:t>difference</a:t>
                      </a:r>
                      <a:endParaRPr lang="zh-TW" altLang="en-US" dirty="0"/>
                    </a:p>
                  </a:txBody>
                  <a:tcPr anchor="ctr"/>
                </a:tc>
              </a:tr>
              <a:tr h="547355">
                <a:tc>
                  <a:txBody>
                    <a:bodyPr/>
                    <a:lstStyle/>
                    <a:p>
                      <a:r>
                        <a:rPr lang="en-US" altLang="zh-TW" dirty="0" err="1" smtClean="0"/>
                        <a:t>MultiAccess</a:t>
                      </a:r>
                      <a:r>
                        <a:rPr lang="en-US" altLang="zh-TW" dirty="0" smtClean="0"/>
                        <a:t> Algorithm</a:t>
                      </a:r>
                      <a:endParaRPr lang="zh-TW" altLang="en-US" dirty="0"/>
                    </a:p>
                  </a:txBody>
                  <a:tcPr anchor="ctr"/>
                </a:tc>
                <a:tc>
                  <a:txBody>
                    <a:bodyPr/>
                    <a:lstStyle/>
                    <a:p>
                      <a:r>
                        <a:rPr lang="en-US" altLang="zh-TW" dirty="0" smtClean="0"/>
                        <a:t>Baseline approach.</a:t>
                      </a:r>
                      <a:endParaRPr lang="zh-TW" altLang="en-US" dirty="0"/>
                    </a:p>
                  </a:txBody>
                  <a:tcPr anchor="ctr"/>
                </a:tc>
              </a:tr>
              <a:tr h="547355">
                <a:tc>
                  <a:txBody>
                    <a:bodyPr/>
                    <a:lstStyle/>
                    <a:p>
                      <a:r>
                        <a:rPr lang="en-US" altLang="zh-TW" dirty="0" err="1" smtClean="0"/>
                        <a:t>OneAccess</a:t>
                      </a:r>
                      <a:r>
                        <a:rPr lang="en-US" altLang="zh-TW" dirty="0" smtClean="0"/>
                        <a:t> Algorithm</a:t>
                      </a:r>
                      <a:endParaRPr lang="zh-TW" altLang="en-US" dirty="0"/>
                    </a:p>
                  </a:txBody>
                  <a:tcPr anchor="ctr"/>
                </a:tc>
                <a:tc>
                  <a:txBody>
                    <a:bodyPr/>
                    <a:lstStyle/>
                    <a:p>
                      <a:r>
                        <a:rPr kumimoji="0" lang="en-US" altLang="zh-TW" sz="1800" b="0" i="0" u="none" strike="noStrike" kern="1200" baseline="0" dirty="0" smtClean="0">
                          <a:solidFill>
                            <a:schemeClr val="dk1"/>
                          </a:solidFill>
                          <a:latin typeface="+mn-lt"/>
                          <a:ea typeface="+mn-ea"/>
                          <a:cs typeface="+mn-cs"/>
                        </a:rPr>
                        <a:t>The relevance of cells can be computed without scanning any document.</a:t>
                      </a:r>
                      <a:endParaRPr lang="zh-TW" altLang="en-US" dirty="0"/>
                    </a:p>
                  </a:txBody>
                  <a:tcPr anchor="ctr"/>
                </a:tc>
              </a:tr>
              <a:tr h="547355">
                <a:tc>
                  <a:txBody>
                    <a:bodyPr/>
                    <a:lstStyle/>
                    <a:p>
                      <a:r>
                        <a:rPr lang="en-US" altLang="zh-TW" dirty="0" err="1" smtClean="0"/>
                        <a:t>OneAccess</a:t>
                      </a:r>
                      <a:r>
                        <a:rPr lang="en-US" altLang="zh-TW" dirty="0" smtClean="0"/>
                        <a:t>+ Algorithm</a:t>
                      </a:r>
                      <a:endParaRPr lang="zh-TW" altLang="en-US" dirty="0"/>
                    </a:p>
                  </a:txBody>
                  <a:tcPr anchor="ctr"/>
                </a:tc>
                <a:tc>
                  <a:txBody>
                    <a:bodyPr/>
                    <a:lstStyle/>
                    <a:p>
                      <a:r>
                        <a:rPr kumimoji="0" lang="en-US" altLang="zh-TW" sz="1800" b="0" i="0" u="none" strike="noStrike" kern="1200" baseline="0" dirty="0" smtClean="0">
                          <a:solidFill>
                            <a:schemeClr val="dk1"/>
                          </a:solidFill>
                          <a:latin typeface="+mn-lt"/>
                          <a:ea typeface="+mn-ea"/>
                          <a:cs typeface="+mn-cs"/>
                        </a:rPr>
                        <a:t>Exploits upper and lower bounds to enable early termination of the algorithm</a:t>
                      </a:r>
                    </a:p>
                    <a:p>
                      <a:r>
                        <a:rPr kumimoji="0" lang="en-US" altLang="zh-TW" sz="1800" b="0" i="0" u="none" strike="noStrike" kern="1200" baseline="0" dirty="0" smtClean="0">
                          <a:solidFill>
                            <a:schemeClr val="dk1"/>
                          </a:solidFill>
                          <a:latin typeface="+mn-lt"/>
                          <a:ea typeface="+mn-ea"/>
                          <a:cs typeface="+mn-cs"/>
                        </a:rPr>
                        <a:t>when top-</a:t>
                      </a:r>
                      <a:r>
                        <a:rPr kumimoji="0" lang="en-US" altLang="zh-TW" sz="1800" b="0" i="1" u="none" strike="noStrike" kern="1200" baseline="0" dirty="0" smtClean="0">
                          <a:solidFill>
                            <a:schemeClr val="dk1"/>
                          </a:solidFill>
                          <a:latin typeface="+mn-lt"/>
                          <a:ea typeface="+mn-ea"/>
                          <a:cs typeface="+mn-cs"/>
                        </a:rPr>
                        <a:t>k </a:t>
                      </a:r>
                      <a:r>
                        <a:rPr kumimoji="0" lang="en-US" altLang="zh-TW" sz="1800" b="0" i="0" u="none" strike="noStrike" kern="1200" baseline="0" dirty="0" smtClean="0">
                          <a:solidFill>
                            <a:schemeClr val="dk1"/>
                          </a:solidFill>
                          <a:latin typeface="+mn-lt"/>
                          <a:ea typeface="+mn-ea"/>
                          <a:cs typeface="+mn-cs"/>
                        </a:rPr>
                        <a:t>is guaranteed.</a:t>
                      </a:r>
                      <a:endParaRPr lang="zh-TW" altLang="en-US" dirty="0"/>
                    </a:p>
                  </a:txBody>
                  <a:tcPr anchor="ctr"/>
                </a:tc>
              </a:tr>
              <a:tr h="547355">
                <a:tc>
                  <a:txBody>
                    <a:bodyPr/>
                    <a:lstStyle/>
                    <a:p>
                      <a:r>
                        <a:rPr lang="en-US" altLang="zh-TW" dirty="0" err="1" smtClean="0"/>
                        <a:t>OneAccess</a:t>
                      </a:r>
                      <a:r>
                        <a:rPr lang="en-US" altLang="zh-TW" dirty="0" smtClean="0"/>
                        <a:t>++ Algorithm</a:t>
                      </a:r>
                      <a:endParaRPr lang="zh-TW" altLang="en-US" dirty="0"/>
                    </a:p>
                  </a:txBody>
                  <a:tcPr anchor="ctr"/>
                </a:tc>
                <a:tc>
                  <a:txBody>
                    <a:bodyPr/>
                    <a:lstStyle/>
                    <a:p>
                      <a:r>
                        <a:rPr kumimoji="0" lang="en-US" altLang="zh-TW" sz="1800" b="0" i="0" u="none" strike="noStrike" kern="1200" baseline="0" dirty="0" smtClean="0">
                          <a:solidFill>
                            <a:schemeClr val="dk1"/>
                          </a:solidFill>
                          <a:latin typeface="+mn-lt"/>
                          <a:ea typeface="+mn-ea"/>
                          <a:cs typeface="+mn-cs"/>
                        </a:rPr>
                        <a:t>The stop condition is different.</a:t>
                      </a:r>
                      <a:endParaRPr lang="zh-TW" altLang="en-US" dirty="0"/>
                    </a:p>
                  </a:txBody>
                  <a:tcPr anchor="ctr"/>
                </a:tc>
              </a:tr>
            </a:tbl>
          </a:graphicData>
        </a:graphic>
      </p:graphicFrame>
      <p:sp>
        <p:nvSpPr>
          <p:cNvPr id="4" name="日期版面配置區 3"/>
          <p:cNvSpPr>
            <a:spLocks noGrp="1"/>
          </p:cNvSpPr>
          <p:nvPr>
            <p:ph type="dt" sz="half" idx="10"/>
          </p:nvPr>
        </p:nvSpPr>
        <p:spPr/>
        <p:txBody>
          <a:bodyPr/>
          <a:lstStyle/>
          <a:p>
            <a:fld id="{0A3A144F-C431-45D8-A5A1-65EE74A9767D}" type="datetime1">
              <a:rPr lang="zh-TW" altLang="en-US" smtClean="0"/>
              <a:t>2012/5/27</a:t>
            </a:fld>
            <a:endParaRPr lang="zh-TW" altLang="en-US" dirty="0"/>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t>26</a:t>
            </a:fld>
            <a:endParaRPr lang="zh-TW" altLang="en-US"/>
          </a:p>
        </p:txBody>
      </p:sp>
    </p:spTree>
    <p:extLst>
      <p:ext uri="{BB962C8B-B14F-4D97-AF65-F5344CB8AC3E}">
        <p14:creationId xmlns:p14="http://schemas.microsoft.com/office/powerpoint/2010/main" val="9227448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Experiment</a:t>
            </a:r>
            <a:endParaRPr lang="zh-TW" altLang="en-US" dirty="0"/>
          </a:p>
        </p:txBody>
      </p:sp>
      <p:sp>
        <p:nvSpPr>
          <p:cNvPr id="3" name="內容版面配置區 2"/>
          <p:cNvSpPr>
            <a:spLocks noGrp="1"/>
          </p:cNvSpPr>
          <p:nvPr>
            <p:ph idx="1"/>
          </p:nvPr>
        </p:nvSpPr>
        <p:spPr/>
        <p:txBody>
          <a:bodyPr/>
          <a:lstStyle/>
          <a:p>
            <a:pPr marL="514350" indent="-514350">
              <a:buFont typeface="+mj-lt"/>
              <a:buAutoNum type="arabicPeriod"/>
            </a:pPr>
            <a:r>
              <a:rPr lang="en-US" altLang="zh-TW" dirty="0" err="1"/>
              <a:t>Analyse</a:t>
            </a:r>
            <a:r>
              <a:rPr lang="en-US" altLang="zh-TW" dirty="0"/>
              <a:t> the performance of our proposed algorithms.(Effectiveness)</a:t>
            </a:r>
            <a:endParaRPr lang="zh-TW" altLang="en-US" dirty="0"/>
          </a:p>
          <a:p>
            <a:pPr marL="514350" indent="-514350">
              <a:buFont typeface="+mj-lt"/>
              <a:buAutoNum type="arabicPeriod"/>
            </a:pPr>
            <a:r>
              <a:rPr lang="en-US" altLang="zh-TW" dirty="0" smtClean="0"/>
              <a:t>Verify </a:t>
            </a:r>
            <a:r>
              <a:rPr lang="en-US" altLang="zh-TW" dirty="0"/>
              <a:t>the effectiveness of </a:t>
            </a:r>
            <a:r>
              <a:rPr lang="en-US" altLang="zh-TW" dirty="0" smtClean="0"/>
              <a:t>our ranking </a:t>
            </a:r>
            <a:r>
              <a:rPr lang="en-US" altLang="zh-TW" dirty="0"/>
              <a:t>mechanisms.(Efﬁciency)</a:t>
            </a:r>
            <a:endParaRPr lang="en-US" altLang="zh-TW" dirty="0" smtClean="0"/>
          </a:p>
        </p:txBody>
      </p:sp>
      <p:sp>
        <p:nvSpPr>
          <p:cNvPr id="4" name="日期版面配置區 3"/>
          <p:cNvSpPr>
            <a:spLocks noGrp="1"/>
          </p:cNvSpPr>
          <p:nvPr>
            <p:ph type="dt" sz="half" idx="10"/>
          </p:nvPr>
        </p:nvSpPr>
        <p:spPr/>
        <p:txBody>
          <a:bodyPr/>
          <a:lstStyle/>
          <a:p>
            <a:fld id="{0A3A144F-C431-45D8-A5A1-65EE74A9767D}" type="datetime1">
              <a:rPr lang="zh-TW" altLang="en-US" smtClean="0"/>
              <a:t>2012/5/27</a:t>
            </a:fld>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t>27</a:t>
            </a:fld>
            <a:endParaRPr lang="zh-TW" altLang="en-US"/>
          </a:p>
        </p:txBody>
      </p:sp>
    </p:spTree>
    <p:extLst>
      <p:ext uri="{BB962C8B-B14F-4D97-AF65-F5344CB8AC3E}">
        <p14:creationId xmlns:p14="http://schemas.microsoft.com/office/powerpoint/2010/main" val="3055275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Experiment</a:t>
            </a:r>
            <a:endParaRPr lang="zh-TW" altLang="en-US" dirty="0"/>
          </a:p>
        </p:txBody>
      </p:sp>
      <p:sp>
        <p:nvSpPr>
          <p:cNvPr id="3" name="內容版面配置區 2"/>
          <p:cNvSpPr>
            <a:spLocks noGrp="1"/>
          </p:cNvSpPr>
          <p:nvPr>
            <p:ph idx="1"/>
          </p:nvPr>
        </p:nvSpPr>
        <p:spPr/>
        <p:txBody>
          <a:bodyPr>
            <a:normAutofit/>
          </a:bodyPr>
          <a:lstStyle/>
          <a:p>
            <a:r>
              <a:rPr lang="en-US" altLang="zh-TW" dirty="0" smtClean="0"/>
              <a:t>Dataset</a:t>
            </a:r>
          </a:p>
          <a:p>
            <a:pPr lvl="1"/>
            <a:r>
              <a:rPr lang="en-US" altLang="zh-TW" dirty="0"/>
              <a:t>C</a:t>
            </a:r>
            <a:r>
              <a:rPr lang="en-US" altLang="zh-TW" dirty="0" smtClean="0"/>
              <a:t>ustomer </a:t>
            </a:r>
            <a:r>
              <a:rPr lang="en-US" altLang="zh-TW" dirty="0"/>
              <a:t>reviews for laptops from </a:t>
            </a:r>
            <a:r>
              <a:rPr lang="en-US" altLang="zh-TW" dirty="0" smtClean="0"/>
              <a:t>Google</a:t>
            </a:r>
            <a:r>
              <a:rPr lang="zh-TW" altLang="en-US" dirty="0" smtClean="0"/>
              <a:t> </a:t>
            </a:r>
            <a:r>
              <a:rPr lang="en-US" altLang="zh-TW" dirty="0" smtClean="0"/>
              <a:t>Products.</a:t>
            </a:r>
          </a:p>
          <a:p>
            <a:pPr lvl="1"/>
            <a:r>
              <a:rPr lang="en-US" altLang="zh-TW" dirty="0"/>
              <a:t>The dataset has 26,418 reviews, 920 </a:t>
            </a:r>
            <a:r>
              <a:rPr lang="en-US" altLang="zh-TW" dirty="0" smtClean="0"/>
              <a:t>laptops</a:t>
            </a:r>
            <a:r>
              <a:rPr lang="en-US" altLang="zh-TW" dirty="0"/>
              <a:t>.</a:t>
            </a:r>
          </a:p>
          <a:p>
            <a:pPr lvl="1"/>
            <a:r>
              <a:rPr lang="en-US" altLang="zh-TW" dirty="0" smtClean="0"/>
              <a:t>11 dimensions:</a:t>
            </a:r>
          </a:p>
          <a:p>
            <a:pPr lvl="2"/>
            <a:r>
              <a:rPr lang="en-US" altLang="zh-TW" dirty="0" smtClean="0"/>
              <a:t>Audio </a:t>
            </a:r>
            <a:r>
              <a:rPr lang="en-US" altLang="zh-TW" dirty="0"/>
              <a:t>Card, Battery Run Time, Brand, Screen </a:t>
            </a:r>
            <a:r>
              <a:rPr lang="en-US" altLang="zh-TW" dirty="0" smtClean="0"/>
              <a:t>Type, Color</a:t>
            </a:r>
            <a:r>
              <a:rPr lang="en-US" altLang="zh-TW" dirty="0"/>
              <a:t>, Weight, Operating System, CPU, Hard Drive, Main </a:t>
            </a:r>
            <a:r>
              <a:rPr lang="en-US" altLang="zh-TW" dirty="0" smtClean="0"/>
              <a:t>Memory and </a:t>
            </a:r>
            <a:r>
              <a:rPr lang="en-US" altLang="zh-TW" dirty="0"/>
              <a:t>Video Card.</a:t>
            </a:r>
          </a:p>
          <a:p>
            <a:pPr lvl="1"/>
            <a:endParaRPr lang="en-US" altLang="zh-TW" dirty="0" smtClean="0"/>
          </a:p>
        </p:txBody>
      </p:sp>
      <p:sp>
        <p:nvSpPr>
          <p:cNvPr id="4" name="日期版面配置區 3"/>
          <p:cNvSpPr>
            <a:spLocks noGrp="1"/>
          </p:cNvSpPr>
          <p:nvPr>
            <p:ph type="dt" sz="half" idx="10"/>
          </p:nvPr>
        </p:nvSpPr>
        <p:spPr/>
        <p:txBody>
          <a:bodyPr/>
          <a:lstStyle/>
          <a:p>
            <a:fld id="{0A3A144F-C431-45D8-A5A1-65EE74A9767D}" type="datetime1">
              <a:rPr lang="zh-TW" altLang="en-US" smtClean="0"/>
              <a:t>2012/5/27</a:t>
            </a:fld>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t>28</a:t>
            </a:fld>
            <a:endParaRPr lang="zh-TW" altLang="en-US"/>
          </a:p>
        </p:txBody>
      </p:sp>
    </p:spTree>
    <p:extLst>
      <p:ext uri="{BB962C8B-B14F-4D97-AF65-F5344CB8AC3E}">
        <p14:creationId xmlns:p14="http://schemas.microsoft.com/office/powerpoint/2010/main" val="35683151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Experiment</a:t>
            </a:r>
            <a:endParaRPr lang="zh-TW" altLang="en-US" dirty="0"/>
          </a:p>
        </p:txBody>
      </p:sp>
      <p:sp>
        <p:nvSpPr>
          <p:cNvPr id="3" name="內容版面配置區 2"/>
          <p:cNvSpPr>
            <a:spLocks noGrp="1"/>
          </p:cNvSpPr>
          <p:nvPr>
            <p:ph idx="1"/>
          </p:nvPr>
        </p:nvSpPr>
        <p:spPr/>
        <p:txBody>
          <a:bodyPr/>
          <a:lstStyle/>
          <a:p>
            <a:r>
              <a:rPr lang="en-US" altLang="zh-TW" dirty="0" smtClean="0"/>
              <a:t>Effectiveness</a:t>
            </a:r>
          </a:p>
          <a:p>
            <a:pPr lvl="1"/>
            <a:r>
              <a:rPr lang="en-US" altLang="zh-TW" dirty="0" smtClean="0"/>
              <a:t>Compare </a:t>
            </a:r>
            <a:r>
              <a:rPr lang="en-US" altLang="zh-TW" dirty="0"/>
              <a:t>our signiﬁcance </a:t>
            </a:r>
            <a:r>
              <a:rPr lang="en-US" altLang="zh-TW" dirty="0" smtClean="0"/>
              <a:t>measure </a:t>
            </a:r>
            <a:r>
              <a:rPr lang="en-US" altLang="zh-TW" dirty="0"/>
              <a:t>with the dimension ranking functions in two recent </a:t>
            </a:r>
            <a:r>
              <a:rPr lang="en-US" altLang="zh-TW" dirty="0" smtClean="0"/>
              <a:t>faceted search systems.</a:t>
            </a:r>
          </a:p>
          <a:p>
            <a:pPr marL="804672" lvl="1" indent="-457200">
              <a:buFont typeface="+mj-lt"/>
              <a:buAutoNum type="arabicParenR"/>
            </a:pPr>
            <a:r>
              <a:rPr lang="en-US" altLang="zh-TW" dirty="0" err="1" smtClean="0"/>
              <a:t>Indg</a:t>
            </a:r>
            <a:r>
              <a:rPr lang="en-US" altLang="zh-TW" dirty="0" smtClean="0"/>
              <a:t>(</a:t>
            </a:r>
            <a:r>
              <a:rPr lang="en-US" altLang="zh-TW" i="1" dirty="0"/>
              <a:t>indistinguishable</a:t>
            </a:r>
            <a:r>
              <a:rPr lang="en-US" altLang="zh-TW" dirty="0" smtClean="0"/>
              <a:t>)</a:t>
            </a:r>
          </a:p>
          <a:p>
            <a:pPr lvl="2"/>
            <a:r>
              <a:rPr lang="en-US" altLang="zh-TW" dirty="0"/>
              <a:t>targets on building decision trees with minimum height </a:t>
            </a:r>
            <a:r>
              <a:rPr lang="en-US" altLang="zh-TW" dirty="0" smtClean="0"/>
              <a:t>on the </a:t>
            </a:r>
            <a:r>
              <a:rPr lang="en-US" altLang="zh-TW" dirty="0"/>
              <a:t>tuples, so that users’ efforts to reach each individual </a:t>
            </a:r>
            <a:r>
              <a:rPr lang="en-US" altLang="zh-TW" dirty="0" smtClean="0"/>
              <a:t>tuple can </a:t>
            </a:r>
            <a:r>
              <a:rPr lang="en-US" altLang="zh-TW" dirty="0"/>
              <a:t>be minimized.</a:t>
            </a:r>
            <a:endParaRPr lang="zh-TW" altLang="en-US" dirty="0"/>
          </a:p>
        </p:txBody>
      </p:sp>
      <p:sp>
        <p:nvSpPr>
          <p:cNvPr id="4" name="日期版面配置區 3"/>
          <p:cNvSpPr>
            <a:spLocks noGrp="1"/>
          </p:cNvSpPr>
          <p:nvPr>
            <p:ph type="dt" sz="half" idx="10"/>
          </p:nvPr>
        </p:nvSpPr>
        <p:spPr/>
        <p:txBody>
          <a:bodyPr/>
          <a:lstStyle/>
          <a:p>
            <a:fld id="{0A3A144F-C431-45D8-A5A1-65EE74A9767D}" type="datetime1">
              <a:rPr lang="zh-TW" altLang="en-US" smtClean="0"/>
              <a:t>2012/5/27</a:t>
            </a:fld>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t>29</a:t>
            </a:fld>
            <a:endParaRPr lang="zh-TW" alt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4869160"/>
            <a:ext cx="5095875" cy="781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1457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Introduction</a:t>
            </a:r>
            <a:endParaRPr lang="zh-TW" altLang="en-US" dirty="0"/>
          </a:p>
        </p:txBody>
      </p:sp>
      <p:sp>
        <p:nvSpPr>
          <p:cNvPr id="4" name="日期版面配置區 3"/>
          <p:cNvSpPr>
            <a:spLocks noGrp="1"/>
          </p:cNvSpPr>
          <p:nvPr>
            <p:ph type="dt" sz="half" idx="10"/>
          </p:nvPr>
        </p:nvSpPr>
        <p:spPr/>
        <p:txBody>
          <a:bodyPr/>
          <a:lstStyle/>
          <a:p>
            <a:fld id="{0A3A144F-C431-45D8-A5A1-65EE74A9767D}" type="datetime1">
              <a:rPr lang="zh-TW" altLang="en-US" smtClean="0"/>
              <a:t>2012/5/27</a:t>
            </a:fld>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t>3</a:t>
            </a:fld>
            <a:endParaRPr lang="zh-TW" altLang="en-US"/>
          </a:p>
        </p:txBody>
      </p:sp>
      <p:pic>
        <p:nvPicPr>
          <p:cNvPr id="4098" name="Picture 2" descr="database, storag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564904"/>
            <a:ext cx="1219200" cy="12192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向右箭號 5"/>
          <p:cNvSpPr/>
          <p:nvPr/>
        </p:nvSpPr>
        <p:spPr>
          <a:xfrm>
            <a:off x="2339752" y="2706452"/>
            <a:ext cx="720080"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100" name="Picture 4" descr="list, taskbar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2564903"/>
            <a:ext cx="1219200" cy="12192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向右箭號 8"/>
          <p:cNvSpPr/>
          <p:nvPr/>
        </p:nvSpPr>
        <p:spPr>
          <a:xfrm>
            <a:off x="5004048" y="2706452"/>
            <a:ext cx="720080"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102" name="Picture 6" descr="box, package, product, shipment, shipping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2" y="947191"/>
            <a:ext cx="1219200" cy="12192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4" name="Picture 8" descr="camera, canon, digital camera, dslr, photography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6670" y="2096851"/>
            <a:ext cx="1219200" cy="12192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6" name="Picture 10" descr="music, sound, speaker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90322" y="3316052"/>
            <a:ext cx="1219200" cy="12192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8" name="Picture 12" descr="computer, laptop, pc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0192" y="4535253"/>
            <a:ext cx="1219200" cy="12192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文字方塊 6"/>
          <p:cNvSpPr txBox="1"/>
          <p:nvPr/>
        </p:nvSpPr>
        <p:spPr>
          <a:xfrm>
            <a:off x="1511660" y="4573879"/>
            <a:ext cx="396044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TW" dirty="0" smtClean="0"/>
              <a:t>Multi-dimensional text database</a:t>
            </a:r>
            <a:endParaRPr lang="zh-TW" altLang="en-US" dirty="0"/>
          </a:p>
        </p:txBody>
      </p:sp>
    </p:spTree>
    <p:extLst>
      <p:ext uri="{BB962C8B-B14F-4D97-AF65-F5344CB8AC3E}">
        <p14:creationId xmlns:p14="http://schemas.microsoft.com/office/powerpoint/2010/main" val="2021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0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0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0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Experiment</a:t>
            </a:r>
            <a:endParaRPr lang="zh-TW" altLang="en-US" dirty="0"/>
          </a:p>
        </p:txBody>
      </p:sp>
      <p:sp>
        <p:nvSpPr>
          <p:cNvPr id="3" name="內容版面配置區 2"/>
          <p:cNvSpPr>
            <a:spLocks noGrp="1"/>
          </p:cNvSpPr>
          <p:nvPr>
            <p:ph idx="1"/>
          </p:nvPr>
        </p:nvSpPr>
        <p:spPr>
          <a:xfrm>
            <a:off x="467544" y="1659060"/>
            <a:ext cx="8183880" cy="4403976"/>
          </a:xfrm>
        </p:spPr>
        <p:txBody>
          <a:bodyPr>
            <a:normAutofit fontScale="92500" lnSpcReduction="10000"/>
          </a:bodyPr>
          <a:lstStyle/>
          <a:p>
            <a:pPr marL="804672" lvl="1" indent="-457200">
              <a:buFont typeface="+mj-lt"/>
              <a:buAutoNum type="arabicParenR" startAt="2"/>
            </a:pPr>
            <a:r>
              <a:rPr lang="en-US" altLang="zh-TW" dirty="0" err="1" smtClean="0"/>
              <a:t>Intr</a:t>
            </a:r>
            <a:r>
              <a:rPr lang="en-US" altLang="zh-TW" dirty="0" smtClean="0"/>
              <a:t>(</a:t>
            </a:r>
            <a:r>
              <a:rPr lang="en-US" altLang="zh-TW" i="1" dirty="0"/>
              <a:t>interestingness</a:t>
            </a:r>
            <a:r>
              <a:rPr lang="en-US" altLang="zh-TW" dirty="0" smtClean="0"/>
              <a:t>)</a:t>
            </a:r>
          </a:p>
          <a:p>
            <a:pPr lvl="2"/>
            <a:r>
              <a:rPr lang="en-US" altLang="zh-TW" dirty="0"/>
              <a:t>estimates the probability of the query results using a </a:t>
            </a:r>
            <a:r>
              <a:rPr lang="en-US" altLang="zh-TW" i="1" dirty="0" err="1" smtClean="0"/>
              <a:t>hypergeometric</a:t>
            </a:r>
            <a:r>
              <a:rPr lang="en-US" altLang="zh-TW" i="1" dirty="0"/>
              <a:t> </a:t>
            </a:r>
            <a:r>
              <a:rPr lang="en-US" altLang="zh-TW" i="1" dirty="0" smtClean="0"/>
              <a:t>distribution.</a:t>
            </a:r>
          </a:p>
          <a:p>
            <a:pPr lvl="2"/>
            <a:endParaRPr lang="en-US" altLang="zh-TW" i="1" dirty="0"/>
          </a:p>
          <a:p>
            <a:pPr lvl="2"/>
            <a:endParaRPr lang="en-US" altLang="zh-TW" i="1" dirty="0" smtClean="0"/>
          </a:p>
          <a:p>
            <a:pPr lvl="2"/>
            <a:endParaRPr lang="en-US" altLang="zh-TW" i="1" dirty="0"/>
          </a:p>
          <a:p>
            <a:pPr lvl="2"/>
            <a:endParaRPr lang="en-US" altLang="zh-TW" i="1" dirty="0" smtClean="0"/>
          </a:p>
          <a:p>
            <a:pPr lvl="2"/>
            <a:endParaRPr lang="en-US" altLang="zh-TW" i="1" dirty="0"/>
          </a:p>
          <a:p>
            <a:pPr lvl="2"/>
            <a:endParaRPr lang="en-US" altLang="zh-TW" i="1" dirty="0" smtClean="0"/>
          </a:p>
          <a:p>
            <a:pPr lvl="2"/>
            <a:endParaRPr lang="en-US" altLang="zh-TW" dirty="0" smtClean="0"/>
          </a:p>
          <a:p>
            <a:pPr lvl="2"/>
            <a:r>
              <a:rPr lang="en-US" altLang="zh-TW" dirty="0" smtClean="0"/>
              <a:t>A </a:t>
            </a:r>
            <a:r>
              <a:rPr lang="en-US" altLang="zh-TW" dirty="0"/>
              <a:t>smaller </a:t>
            </a:r>
            <a:r>
              <a:rPr lang="en-US" altLang="zh-TW" i="1" dirty="0"/>
              <a:t>p</a:t>
            </a:r>
            <a:r>
              <a:rPr lang="en-US" altLang="zh-TW" dirty="0"/>
              <a:t>-value indicates it is less likely to get the results </a:t>
            </a:r>
            <a:r>
              <a:rPr lang="en-US" altLang="zh-TW" dirty="0" smtClean="0"/>
              <a:t>by chance</a:t>
            </a:r>
            <a:r>
              <a:rPr lang="en-US" altLang="zh-TW" dirty="0"/>
              <a:t>, and therefore the cell </a:t>
            </a:r>
            <a:r>
              <a:rPr lang="en-US" altLang="zh-TW" i="1" dirty="0" smtClean="0"/>
              <a:t>C </a:t>
            </a:r>
            <a:r>
              <a:rPr lang="en-US" altLang="zh-TW" sz="200" i="1" dirty="0" smtClean="0"/>
              <a:t> </a:t>
            </a:r>
            <a:r>
              <a:rPr lang="en-US" altLang="zh-TW" dirty="0"/>
              <a:t>is more </a:t>
            </a:r>
            <a:r>
              <a:rPr lang="en-US" altLang="zh-TW" i="1" dirty="0"/>
              <a:t>interesting</a:t>
            </a:r>
            <a:r>
              <a:rPr lang="en-US" altLang="zh-TW" dirty="0"/>
              <a:t>.</a:t>
            </a:r>
            <a:endParaRPr lang="zh-TW" altLang="en-US" dirty="0"/>
          </a:p>
        </p:txBody>
      </p:sp>
      <p:sp>
        <p:nvSpPr>
          <p:cNvPr id="4" name="日期版面配置區 3"/>
          <p:cNvSpPr>
            <a:spLocks noGrp="1"/>
          </p:cNvSpPr>
          <p:nvPr>
            <p:ph type="dt" sz="half" idx="10"/>
          </p:nvPr>
        </p:nvSpPr>
        <p:spPr/>
        <p:txBody>
          <a:bodyPr/>
          <a:lstStyle/>
          <a:p>
            <a:fld id="{0A3A144F-C431-45D8-A5A1-65EE74A9767D}" type="datetime1">
              <a:rPr lang="zh-TW" altLang="en-US" smtClean="0"/>
              <a:t>2012/5/27</a:t>
            </a:fld>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t>30</a:t>
            </a:fld>
            <a:endParaRPr lang="zh-TW" alt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708920"/>
            <a:ext cx="4961270" cy="10081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3878436"/>
            <a:ext cx="4185871" cy="8812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2690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Experiment</a:t>
            </a:r>
            <a:endParaRPr lang="zh-TW" altLang="en-US" dirty="0"/>
          </a:p>
        </p:txBody>
      </p:sp>
      <p:sp>
        <p:nvSpPr>
          <p:cNvPr id="4" name="日期版面配置區 3"/>
          <p:cNvSpPr>
            <a:spLocks noGrp="1"/>
          </p:cNvSpPr>
          <p:nvPr>
            <p:ph type="dt" sz="half" idx="10"/>
          </p:nvPr>
        </p:nvSpPr>
        <p:spPr/>
        <p:txBody>
          <a:bodyPr/>
          <a:lstStyle/>
          <a:p>
            <a:fld id="{0A3A144F-C431-45D8-A5A1-65EE74A9767D}" type="datetime1">
              <a:rPr lang="zh-TW" altLang="en-US" smtClean="0"/>
              <a:t>2012/5/27</a:t>
            </a:fld>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t>31</a:t>
            </a:fld>
            <a:endParaRPr lang="zh-TW" alt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004" y="1916832"/>
            <a:ext cx="8724900"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9839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Experiment</a:t>
            </a:r>
            <a:endParaRPr lang="zh-TW" altLang="en-US" dirty="0"/>
          </a:p>
        </p:txBody>
      </p:sp>
      <p:sp>
        <p:nvSpPr>
          <p:cNvPr id="3" name="內容版面配置區 2"/>
          <p:cNvSpPr>
            <a:spLocks noGrp="1"/>
          </p:cNvSpPr>
          <p:nvPr>
            <p:ph idx="1"/>
          </p:nvPr>
        </p:nvSpPr>
        <p:spPr/>
        <p:txBody>
          <a:bodyPr/>
          <a:lstStyle/>
          <a:p>
            <a:endParaRPr lang="zh-TW" altLang="en-US" dirty="0"/>
          </a:p>
        </p:txBody>
      </p:sp>
      <p:sp>
        <p:nvSpPr>
          <p:cNvPr id="4" name="日期版面配置區 3"/>
          <p:cNvSpPr>
            <a:spLocks noGrp="1"/>
          </p:cNvSpPr>
          <p:nvPr>
            <p:ph type="dt" sz="half" idx="10"/>
          </p:nvPr>
        </p:nvSpPr>
        <p:spPr/>
        <p:txBody>
          <a:bodyPr/>
          <a:lstStyle/>
          <a:p>
            <a:fld id="{0A3A144F-C431-45D8-A5A1-65EE74A9767D}" type="datetime1">
              <a:rPr lang="zh-TW" altLang="en-US" smtClean="0"/>
              <a:t>2012/5/27</a:t>
            </a:fld>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t>32</a:t>
            </a:fld>
            <a:endParaRPr lang="zh-TW" altLang="en-US"/>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978" y="1591138"/>
            <a:ext cx="4581525"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4509120"/>
            <a:ext cx="407670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33410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Experiment</a:t>
            </a:r>
            <a:endParaRPr lang="zh-TW" altLang="en-US" dirty="0"/>
          </a:p>
        </p:txBody>
      </p:sp>
      <p:sp>
        <p:nvSpPr>
          <p:cNvPr id="3" name="內容版面配置區 2"/>
          <p:cNvSpPr>
            <a:spLocks noGrp="1"/>
          </p:cNvSpPr>
          <p:nvPr>
            <p:ph idx="1"/>
          </p:nvPr>
        </p:nvSpPr>
        <p:spPr/>
        <p:txBody>
          <a:bodyPr>
            <a:normAutofit/>
          </a:bodyPr>
          <a:lstStyle/>
          <a:p>
            <a:r>
              <a:rPr lang="en-US" altLang="zh-TW" dirty="0"/>
              <a:t> </a:t>
            </a:r>
            <a:r>
              <a:rPr lang="en-US" altLang="zh-TW" dirty="0" smtClean="0"/>
              <a:t>Efﬁciency</a:t>
            </a:r>
          </a:p>
          <a:p>
            <a:pPr lvl="1"/>
            <a:r>
              <a:rPr lang="en-US" altLang="zh-TW" dirty="0"/>
              <a:t>Efﬁciency vs. Number of </a:t>
            </a:r>
            <a:r>
              <a:rPr lang="en-US" altLang="zh-TW" dirty="0" smtClean="0"/>
              <a:t>Documents</a:t>
            </a:r>
          </a:p>
          <a:p>
            <a:pPr lvl="1"/>
            <a:r>
              <a:rPr lang="en-US" altLang="zh-TW" dirty="0"/>
              <a:t>issue 10 queries of length 3</a:t>
            </a:r>
            <a:r>
              <a:rPr lang="en-US" altLang="zh-TW" dirty="0" smtClean="0"/>
              <a:t> </a:t>
            </a:r>
          </a:p>
        </p:txBody>
      </p:sp>
      <p:sp>
        <p:nvSpPr>
          <p:cNvPr id="4" name="日期版面配置區 3"/>
          <p:cNvSpPr>
            <a:spLocks noGrp="1"/>
          </p:cNvSpPr>
          <p:nvPr>
            <p:ph type="dt" sz="half" idx="10"/>
          </p:nvPr>
        </p:nvSpPr>
        <p:spPr/>
        <p:txBody>
          <a:bodyPr/>
          <a:lstStyle/>
          <a:p>
            <a:fld id="{0A3A144F-C431-45D8-A5A1-65EE74A9767D}" type="datetime1">
              <a:rPr lang="zh-TW" altLang="en-US" smtClean="0"/>
              <a:t>2012/5/27</a:t>
            </a:fld>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t>33</a:t>
            </a:fld>
            <a:endParaRPr lang="zh-TW" alt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175" y="2924944"/>
            <a:ext cx="7143775" cy="376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21061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Experiment</a:t>
            </a:r>
            <a:endParaRPr lang="zh-TW" altLang="en-US" dirty="0"/>
          </a:p>
        </p:txBody>
      </p:sp>
      <p:sp>
        <p:nvSpPr>
          <p:cNvPr id="3" name="內容版面配置區 2"/>
          <p:cNvSpPr>
            <a:spLocks noGrp="1"/>
          </p:cNvSpPr>
          <p:nvPr>
            <p:ph idx="1"/>
          </p:nvPr>
        </p:nvSpPr>
        <p:spPr/>
        <p:txBody>
          <a:bodyPr>
            <a:normAutofit/>
          </a:bodyPr>
          <a:lstStyle/>
          <a:p>
            <a:r>
              <a:rPr lang="en-US" altLang="zh-TW" dirty="0"/>
              <a:t> </a:t>
            </a:r>
            <a:r>
              <a:rPr lang="en-US" altLang="zh-TW" dirty="0" smtClean="0"/>
              <a:t>Efﬁciency</a:t>
            </a:r>
          </a:p>
          <a:p>
            <a:pPr lvl="1"/>
            <a:r>
              <a:rPr lang="en-US" altLang="zh-TW" dirty="0"/>
              <a:t>Efﬁciency vs. Top-k</a:t>
            </a:r>
            <a:endParaRPr lang="en-US" altLang="zh-TW" dirty="0" smtClean="0"/>
          </a:p>
        </p:txBody>
      </p:sp>
      <p:sp>
        <p:nvSpPr>
          <p:cNvPr id="4" name="日期版面配置區 3"/>
          <p:cNvSpPr>
            <a:spLocks noGrp="1"/>
          </p:cNvSpPr>
          <p:nvPr>
            <p:ph type="dt" sz="half" idx="10"/>
          </p:nvPr>
        </p:nvSpPr>
        <p:spPr/>
        <p:txBody>
          <a:bodyPr/>
          <a:lstStyle/>
          <a:p>
            <a:fld id="{0A3A144F-C431-45D8-A5A1-65EE74A9767D}" type="datetime1">
              <a:rPr lang="zh-TW" altLang="en-US" smtClean="0"/>
              <a:t>2012/5/27</a:t>
            </a:fld>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t>34</a:t>
            </a:fld>
            <a:endParaRPr lang="zh-TW" alt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420888"/>
            <a:ext cx="7054568" cy="3729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06198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Conclusions</a:t>
            </a:r>
            <a:endParaRPr lang="zh-TW" altLang="en-US" dirty="0"/>
          </a:p>
        </p:txBody>
      </p:sp>
      <p:sp>
        <p:nvSpPr>
          <p:cNvPr id="3" name="內容版面配置區 2"/>
          <p:cNvSpPr>
            <a:spLocks noGrp="1"/>
          </p:cNvSpPr>
          <p:nvPr>
            <p:ph idx="1"/>
          </p:nvPr>
        </p:nvSpPr>
        <p:spPr>
          <a:xfrm>
            <a:off x="467544" y="1484784"/>
            <a:ext cx="8183880" cy="4824536"/>
          </a:xfrm>
        </p:spPr>
        <p:txBody>
          <a:bodyPr>
            <a:normAutofit fontScale="85000" lnSpcReduction="20000"/>
          </a:bodyPr>
          <a:lstStyle/>
          <a:p>
            <a:r>
              <a:rPr lang="en-US" altLang="zh-TW" dirty="0"/>
              <a:t>P</a:t>
            </a:r>
            <a:r>
              <a:rPr lang="en-US" altLang="zh-TW" dirty="0" smtClean="0"/>
              <a:t>ropose </a:t>
            </a:r>
            <a:r>
              <a:rPr lang="en-US" altLang="zh-TW" dirty="0"/>
              <a:t>a novel system </a:t>
            </a:r>
            <a:r>
              <a:rPr lang="en-US" altLang="zh-TW" dirty="0" err="1"/>
              <a:t>TEXplorer</a:t>
            </a:r>
            <a:r>
              <a:rPr lang="en-US" altLang="zh-TW" dirty="0"/>
              <a:t> that </a:t>
            </a:r>
            <a:r>
              <a:rPr lang="en-US" altLang="zh-TW" dirty="0" smtClean="0"/>
              <a:t>allows users </a:t>
            </a:r>
            <a:r>
              <a:rPr lang="en-US" altLang="zh-TW" dirty="0"/>
              <a:t>to perform keyword search and OLAP-style aggregation </a:t>
            </a:r>
            <a:r>
              <a:rPr lang="en-US" altLang="zh-TW" dirty="0" smtClean="0"/>
              <a:t>and exploration </a:t>
            </a:r>
            <a:r>
              <a:rPr lang="en-US" altLang="zh-TW" dirty="0"/>
              <a:t>of the objects in a text cube built on a </a:t>
            </a:r>
            <a:r>
              <a:rPr lang="en-US" altLang="zh-TW" dirty="0" smtClean="0"/>
              <a:t>multidimensional text </a:t>
            </a:r>
            <a:r>
              <a:rPr lang="en-US" altLang="zh-TW" dirty="0"/>
              <a:t>database. </a:t>
            </a:r>
            <a:endParaRPr lang="en-US" altLang="zh-TW" dirty="0" smtClean="0"/>
          </a:p>
          <a:p>
            <a:r>
              <a:rPr lang="en-US" altLang="zh-TW" dirty="0" smtClean="0"/>
              <a:t>A </a:t>
            </a:r>
            <a:r>
              <a:rPr lang="en-US" altLang="zh-TW" dirty="0"/>
              <a:t>novel signiﬁcance measure is proposed to rank </a:t>
            </a:r>
            <a:r>
              <a:rPr lang="en-US" altLang="zh-TW" dirty="0" smtClean="0"/>
              <a:t>dimensions. Top </a:t>
            </a:r>
            <a:r>
              <a:rPr lang="en-US" altLang="zh-TW" dirty="0"/>
              <a:t>relevant objects/cells in each dimension </a:t>
            </a:r>
            <a:r>
              <a:rPr lang="en-US" altLang="zh-TW" dirty="0" smtClean="0"/>
              <a:t>subspace are </a:t>
            </a:r>
            <a:r>
              <a:rPr lang="en-US" altLang="zh-TW" dirty="0"/>
              <a:t>also ranked for users to select.  </a:t>
            </a:r>
            <a:endParaRPr lang="en-US" altLang="zh-TW" dirty="0" smtClean="0"/>
          </a:p>
          <a:p>
            <a:r>
              <a:rPr lang="en-US" altLang="zh-TW" dirty="0" smtClean="0"/>
              <a:t>We </a:t>
            </a:r>
            <a:r>
              <a:rPr lang="en-US" altLang="zh-TW" dirty="0"/>
              <a:t>develop top-k </a:t>
            </a:r>
            <a:r>
              <a:rPr lang="en-US" altLang="zh-TW" dirty="0" smtClean="0"/>
              <a:t>algorithms and </a:t>
            </a:r>
            <a:r>
              <a:rPr lang="en-US" altLang="zh-TW" dirty="0"/>
              <a:t>materialization strategies to accelerate the ranking.  </a:t>
            </a:r>
            <a:endParaRPr lang="en-US" altLang="zh-TW" dirty="0" smtClean="0"/>
          </a:p>
          <a:p>
            <a:r>
              <a:rPr lang="en-US" altLang="zh-TW" dirty="0" smtClean="0"/>
              <a:t>Extensive experimental </a:t>
            </a:r>
            <a:r>
              <a:rPr lang="en-US" altLang="zh-TW" dirty="0"/>
              <a:t>studies verify the scalability of our methods and </a:t>
            </a:r>
            <a:r>
              <a:rPr lang="en-US" altLang="zh-TW" dirty="0" smtClean="0"/>
              <a:t>the effectiveness  </a:t>
            </a:r>
            <a:r>
              <a:rPr lang="en-US" altLang="zh-TW" dirty="0"/>
              <a:t>of </a:t>
            </a:r>
            <a:r>
              <a:rPr lang="en-US" altLang="zh-TW" dirty="0" smtClean="0"/>
              <a:t>our </a:t>
            </a:r>
            <a:r>
              <a:rPr lang="en-US" altLang="zh-TW" dirty="0"/>
              <a:t>proposed </a:t>
            </a:r>
            <a:r>
              <a:rPr lang="en-US" altLang="zh-TW" dirty="0" smtClean="0"/>
              <a:t>signiﬁcance measure</a:t>
            </a:r>
            <a:r>
              <a:rPr lang="en-US" altLang="zh-TW" dirty="0"/>
              <a:t>.   </a:t>
            </a:r>
            <a:endParaRPr lang="en-US" altLang="zh-TW" dirty="0" smtClean="0"/>
          </a:p>
          <a:p>
            <a:endParaRPr lang="zh-TW" altLang="en-US" dirty="0"/>
          </a:p>
        </p:txBody>
      </p:sp>
      <p:sp>
        <p:nvSpPr>
          <p:cNvPr id="4" name="日期版面配置區 3"/>
          <p:cNvSpPr>
            <a:spLocks noGrp="1"/>
          </p:cNvSpPr>
          <p:nvPr>
            <p:ph type="dt" sz="half" idx="10"/>
          </p:nvPr>
        </p:nvSpPr>
        <p:spPr/>
        <p:txBody>
          <a:bodyPr/>
          <a:lstStyle/>
          <a:p>
            <a:fld id="{0A3A144F-C431-45D8-A5A1-65EE74A9767D}" type="datetime1">
              <a:rPr lang="zh-TW" altLang="en-US" smtClean="0"/>
              <a:t>2012/5/27</a:t>
            </a:fld>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t>35</a:t>
            </a:fld>
            <a:endParaRPr lang="zh-TW" altLang="en-US"/>
          </a:p>
        </p:txBody>
      </p:sp>
    </p:spTree>
    <p:extLst>
      <p:ext uri="{BB962C8B-B14F-4D97-AF65-F5344CB8AC3E}">
        <p14:creationId xmlns:p14="http://schemas.microsoft.com/office/powerpoint/2010/main" val="21384713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395536" y="2060848"/>
            <a:ext cx="8183880" cy="1051560"/>
          </a:xfrm>
        </p:spPr>
        <p:txBody>
          <a:bodyPr anchor="ctr">
            <a:normAutofit/>
          </a:bodyPr>
          <a:lstStyle/>
          <a:p>
            <a:pPr algn="ctr"/>
            <a:r>
              <a:rPr lang="en-US" altLang="zh-TW" sz="6000" dirty="0" smtClean="0">
                <a:solidFill>
                  <a:srgbClr val="FF0000"/>
                </a:solidFill>
                <a:latin typeface="Edwardian Script ITC" pitchFamily="66" charset="0"/>
              </a:rPr>
              <a:t>Thanks for your listening</a:t>
            </a:r>
            <a:endParaRPr lang="zh-TW" altLang="en-US" sz="6000" dirty="0">
              <a:solidFill>
                <a:srgbClr val="FF0000"/>
              </a:solidFill>
              <a:latin typeface="Edwardian Script ITC" pitchFamily="66" charset="0"/>
            </a:endParaRPr>
          </a:p>
        </p:txBody>
      </p:sp>
      <p:sp>
        <p:nvSpPr>
          <p:cNvPr id="4" name="日期版面配置區 3"/>
          <p:cNvSpPr>
            <a:spLocks noGrp="1"/>
          </p:cNvSpPr>
          <p:nvPr>
            <p:ph type="dt" sz="half" idx="10"/>
          </p:nvPr>
        </p:nvSpPr>
        <p:spPr/>
        <p:txBody>
          <a:bodyPr/>
          <a:lstStyle/>
          <a:p>
            <a:fld id="{0A3A144F-C431-45D8-A5A1-65EE74A9767D}" type="datetime1">
              <a:rPr lang="zh-TW" altLang="en-US" smtClean="0"/>
              <a:t>2012/5/27</a:t>
            </a:fld>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t>36</a:t>
            </a:fld>
            <a:endParaRPr lang="zh-TW" altLang="en-US"/>
          </a:p>
        </p:txBody>
      </p:sp>
      <p:pic>
        <p:nvPicPr>
          <p:cNvPr id="2054" name="Picture 6" descr="big, smile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3501008"/>
            <a:ext cx="1219200" cy="121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0121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2348880"/>
            <a:ext cx="8183880" cy="1051560"/>
          </a:xfrm>
        </p:spPr>
        <p:txBody>
          <a:bodyPr anchor="ctr"/>
          <a:lstStyle/>
          <a:p>
            <a:pPr algn="ctr"/>
            <a:r>
              <a:rPr lang="en-US" altLang="zh-TW" u="sng" dirty="0" smtClean="0"/>
              <a:t>Supplement</a:t>
            </a:r>
            <a:endParaRPr lang="zh-TW" altLang="en-US" u="sng" dirty="0"/>
          </a:p>
        </p:txBody>
      </p:sp>
      <p:sp>
        <p:nvSpPr>
          <p:cNvPr id="3" name="日期版面配置區 2"/>
          <p:cNvSpPr>
            <a:spLocks noGrp="1"/>
          </p:cNvSpPr>
          <p:nvPr>
            <p:ph type="dt" sz="half" idx="10"/>
          </p:nvPr>
        </p:nvSpPr>
        <p:spPr/>
        <p:txBody>
          <a:bodyPr/>
          <a:lstStyle/>
          <a:p>
            <a:fld id="{89C4D39E-4A37-494F-A1D8-DA50DA3B0FDA}" type="datetime1">
              <a:rPr lang="zh-TW" altLang="en-US" smtClean="0"/>
              <a:t>2012/5/27</a:t>
            </a:fld>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t>37</a:t>
            </a:fld>
            <a:endParaRPr lang="zh-TW" altLang="en-US"/>
          </a:p>
        </p:txBody>
      </p:sp>
    </p:spTree>
    <p:extLst>
      <p:ext uri="{BB962C8B-B14F-4D97-AF65-F5344CB8AC3E}">
        <p14:creationId xmlns:p14="http://schemas.microsoft.com/office/powerpoint/2010/main" val="10545844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Precision</a:t>
            </a:r>
            <a:endParaRPr lang="zh-TW" altLang="en-US" dirty="0"/>
          </a:p>
        </p:txBody>
      </p:sp>
      <p:sp>
        <p:nvSpPr>
          <p:cNvPr id="3" name="內容版面配置區 2"/>
          <p:cNvSpPr>
            <a:spLocks noGrp="1"/>
          </p:cNvSpPr>
          <p:nvPr>
            <p:ph idx="1"/>
          </p:nvPr>
        </p:nvSpPr>
        <p:spPr/>
        <p:txBody>
          <a:bodyPr/>
          <a:lstStyle/>
          <a:p>
            <a:r>
              <a:rPr lang="zh-TW" altLang="en-US" dirty="0"/>
              <a:t>舉個例子：假設現在資料庫中有</a:t>
            </a:r>
            <a:r>
              <a:rPr lang="en-US" altLang="zh-TW" dirty="0"/>
              <a:t>10000</a:t>
            </a:r>
            <a:r>
              <a:rPr lang="zh-TW" altLang="en-US" dirty="0"/>
              <a:t>筆資料，和美食有關的文章有</a:t>
            </a:r>
            <a:r>
              <a:rPr lang="en-US" altLang="zh-TW" dirty="0"/>
              <a:t>500</a:t>
            </a:r>
            <a:r>
              <a:rPr lang="zh-TW" altLang="en-US" dirty="0"/>
              <a:t>篇</a:t>
            </a:r>
            <a:r>
              <a:rPr lang="zh-TW" altLang="en-US" dirty="0" smtClean="0"/>
              <a:t>。</a:t>
            </a:r>
            <a:endParaRPr lang="en-US" altLang="zh-TW" dirty="0" smtClean="0"/>
          </a:p>
          <a:p>
            <a:r>
              <a:rPr lang="zh-TW" altLang="en-US" dirty="0" smtClean="0"/>
              <a:t>使用者</a:t>
            </a:r>
            <a:r>
              <a:rPr lang="zh-TW" altLang="en-US" dirty="0"/>
              <a:t>在輸入美食的關鍵字後，回傳的文章有</a:t>
            </a:r>
            <a:r>
              <a:rPr lang="en-US" altLang="zh-TW" dirty="0"/>
              <a:t>4000</a:t>
            </a:r>
            <a:r>
              <a:rPr lang="zh-TW" altLang="en-US" dirty="0"/>
              <a:t>篇，其中有</a:t>
            </a:r>
            <a:r>
              <a:rPr lang="en-US" altLang="zh-TW" dirty="0"/>
              <a:t>400</a:t>
            </a:r>
            <a:r>
              <a:rPr lang="zh-TW" altLang="en-US" dirty="0"/>
              <a:t>篇是和美食有關的</a:t>
            </a:r>
            <a:r>
              <a:rPr lang="zh-TW" altLang="en-US" dirty="0" smtClean="0"/>
              <a:t>。</a:t>
            </a:r>
            <a:endParaRPr lang="en-US" altLang="zh-TW" dirty="0" smtClean="0"/>
          </a:p>
          <a:p>
            <a:endParaRPr lang="en-US" altLang="zh-TW" dirty="0"/>
          </a:p>
          <a:p>
            <a:r>
              <a:rPr lang="en-US" altLang="zh-TW" dirty="0" smtClean="0"/>
              <a:t>Precision </a:t>
            </a:r>
            <a:r>
              <a:rPr lang="en-US" altLang="zh-TW" dirty="0"/>
              <a:t>= 400 / 4000 = 10</a:t>
            </a:r>
            <a:r>
              <a:rPr lang="en-US" altLang="zh-TW" dirty="0" smtClean="0"/>
              <a:t>%</a:t>
            </a:r>
          </a:p>
          <a:p>
            <a:r>
              <a:rPr lang="en-US" altLang="zh-TW" dirty="0"/>
              <a:t>Recall = 400 / 500 = 80%</a:t>
            </a:r>
            <a:endParaRPr lang="zh-TW" altLang="en-US" dirty="0"/>
          </a:p>
        </p:txBody>
      </p:sp>
      <p:sp>
        <p:nvSpPr>
          <p:cNvPr id="4" name="日期版面配置區 3"/>
          <p:cNvSpPr>
            <a:spLocks noGrp="1"/>
          </p:cNvSpPr>
          <p:nvPr>
            <p:ph type="dt" sz="half" idx="10"/>
          </p:nvPr>
        </p:nvSpPr>
        <p:spPr/>
        <p:txBody>
          <a:bodyPr/>
          <a:lstStyle/>
          <a:p>
            <a:fld id="{0A3A144F-C431-45D8-A5A1-65EE74A9767D}" type="datetime1">
              <a:rPr lang="zh-TW" altLang="en-US" smtClean="0"/>
              <a:t>2012/5/27</a:t>
            </a:fld>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t>38</a:t>
            </a:fld>
            <a:endParaRPr lang="zh-TW" altLang="en-US"/>
          </a:p>
        </p:txBody>
      </p:sp>
    </p:spTree>
    <p:extLst>
      <p:ext uri="{BB962C8B-B14F-4D97-AF65-F5344CB8AC3E}">
        <p14:creationId xmlns:p14="http://schemas.microsoft.com/office/powerpoint/2010/main" val="2154831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Introduction</a:t>
            </a:r>
            <a:endParaRPr lang="zh-TW" altLang="en-US" dirty="0"/>
          </a:p>
        </p:txBody>
      </p:sp>
      <p:pic>
        <p:nvPicPr>
          <p:cNvPr id="5122" name="Picture 2" descr="find, search, user ic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27584" y="1875021"/>
            <a:ext cx="1625397" cy="16253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日期版面配置區 3"/>
          <p:cNvSpPr>
            <a:spLocks noGrp="1"/>
          </p:cNvSpPr>
          <p:nvPr>
            <p:ph type="dt" sz="half" idx="10"/>
          </p:nvPr>
        </p:nvSpPr>
        <p:spPr/>
        <p:txBody>
          <a:bodyPr/>
          <a:lstStyle/>
          <a:p>
            <a:fld id="{0A3A144F-C431-45D8-A5A1-65EE74A9767D}" type="datetime1">
              <a:rPr lang="zh-TW" altLang="en-US" smtClean="0"/>
              <a:t>2012/5/27</a:t>
            </a:fld>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t>4</a:t>
            </a:fld>
            <a:endParaRPr lang="zh-TW" altLang="en-US"/>
          </a:p>
        </p:txBody>
      </p:sp>
      <p:sp>
        <p:nvSpPr>
          <p:cNvPr id="7" name="向右箭號 6"/>
          <p:cNvSpPr/>
          <p:nvPr/>
        </p:nvSpPr>
        <p:spPr>
          <a:xfrm>
            <a:off x="2714329" y="2299954"/>
            <a:ext cx="720080"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3823253" y="1634314"/>
            <a:ext cx="1296144" cy="369332"/>
          </a:xfrm>
          <a:prstGeom prst="rect">
            <a:avLst/>
          </a:prstGeom>
          <a:noFill/>
        </p:spPr>
        <p:txBody>
          <a:bodyPr wrap="square" rtlCol="0">
            <a:spAutoFit/>
          </a:bodyPr>
          <a:lstStyle/>
          <a:p>
            <a:r>
              <a:rPr lang="en-US" altLang="zh-TW" dirty="0" smtClean="0"/>
              <a:t>attribute</a:t>
            </a:r>
            <a:endParaRPr lang="zh-TW" altLang="en-US" dirty="0"/>
          </a:p>
        </p:txBody>
      </p:sp>
      <p:pic>
        <p:nvPicPr>
          <p:cNvPr id="5124" name="Picture 4" descr="check, list, ok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7188" y="2299954"/>
            <a:ext cx="1219200" cy="1219201"/>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0" name="向右箭號 9"/>
          <p:cNvSpPr/>
          <p:nvPr/>
        </p:nvSpPr>
        <p:spPr>
          <a:xfrm>
            <a:off x="5563209" y="2441502"/>
            <a:ext cx="720080"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5128" name="Picture 8" descr="data, log, text, x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0753" y="2158405"/>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dialog, question, tux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4806" y="4149080"/>
            <a:ext cx="1589806" cy="1589807"/>
          </a:xfrm>
          <a:prstGeom prst="rect">
            <a:avLst/>
          </a:prstGeom>
          <a:noFill/>
          <a:extLst>
            <a:ext uri="{909E8E84-426E-40DD-AFC4-6F175D3DCCD1}">
              <a14:hiddenFill xmlns:a14="http://schemas.microsoft.com/office/drawing/2010/main">
                <a:solidFill>
                  <a:srgbClr val="FFFFFF"/>
                </a:solidFill>
              </a14:hiddenFill>
            </a:ext>
          </a:extLst>
        </p:spPr>
      </p:pic>
      <p:sp>
        <p:nvSpPr>
          <p:cNvPr id="11" name="雲朵形圖說文字 10"/>
          <p:cNvSpPr/>
          <p:nvPr/>
        </p:nvSpPr>
        <p:spPr>
          <a:xfrm>
            <a:off x="5758288" y="3861048"/>
            <a:ext cx="1512168" cy="1219201"/>
          </a:xfrm>
          <a:prstGeom prst="cloudCallout">
            <a:avLst>
              <a:gd name="adj1" fmla="val -82022"/>
              <a:gd name="adj2" fmla="val 33929"/>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dirty="0" smtClean="0"/>
              <a:t>Not helpful</a:t>
            </a:r>
            <a:endParaRPr lang="zh-TW" altLang="en-US" dirty="0"/>
          </a:p>
        </p:txBody>
      </p:sp>
      <p:sp>
        <p:nvSpPr>
          <p:cNvPr id="12" name="橢圓形圖說文字 11"/>
          <p:cNvSpPr/>
          <p:nvPr/>
        </p:nvSpPr>
        <p:spPr>
          <a:xfrm>
            <a:off x="1803325" y="4011421"/>
            <a:ext cx="1822005" cy="1361728"/>
          </a:xfrm>
          <a:prstGeom prst="wedgeEllipseCallout">
            <a:avLst>
              <a:gd name="adj1" fmla="val 72840"/>
              <a:gd name="adj2" fmla="val 12714"/>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dirty="0" err="1">
                <a:latin typeface="+mj-ea"/>
              </a:rPr>
              <a:t>TEXplorer</a:t>
            </a:r>
            <a:endParaRPr lang="zh-TW" altLang="en-US" dirty="0"/>
          </a:p>
        </p:txBody>
      </p:sp>
    </p:spTree>
    <p:extLst>
      <p:ext uri="{BB962C8B-B14F-4D97-AF65-F5344CB8AC3E}">
        <p14:creationId xmlns:p14="http://schemas.microsoft.com/office/powerpoint/2010/main" val="53572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1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1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Tasks of </a:t>
            </a:r>
            <a:r>
              <a:rPr lang="en-US" altLang="zh-TW" dirty="0" err="1"/>
              <a:t>TEXplorer</a:t>
            </a:r>
            <a:endParaRPr lang="zh-TW" altLang="en-US" dirty="0"/>
          </a:p>
        </p:txBody>
      </p:sp>
      <p:sp>
        <p:nvSpPr>
          <p:cNvPr id="3" name="內容版面配置區 2"/>
          <p:cNvSpPr>
            <a:spLocks noGrp="1"/>
          </p:cNvSpPr>
          <p:nvPr>
            <p:ph idx="1"/>
          </p:nvPr>
        </p:nvSpPr>
        <p:spPr/>
        <p:txBody>
          <a:bodyPr/>
          <a:lstStyle/>
          <a:p>
            <a:r>
              <a:rPr lang="en-US" altLang="zh-TW" dirty="0" err="1">
                <a:latin typeface="Calibri" pitchFamily="34" charset="0"/>
                <a:cs typeface="Calibri" pitchFamily="34" charset="0"/>
              </a:rPr>
              <a:t>TEXplorer</a:t>
            </a:r>
            <a:r>
              <a:rPr lang="en-US" altLang="zh-TW" dirty="0">
                <a:latin typeface="Calibri" pitchFamily="34" charset="0"/>
                <a:cs typeface="Calibri" pitchFamily="34" charset="0"/>
              </a:rPr>
              <a:t> </a:t>
            </a:r>
          </a:p>
          <a:p>
            <a:pPr lvl="1"/>
            <a:r>
              <a:rPr lang="en-US" altLang="zh-TW" dirty="0">
                <a:latin typeface="Calibri" pitchFamily="34" charset="0"/>
                <a:cs typeface="Calibri" pitchFamily="34" charset="0"/>
              </a:rPr>
              <a:t>I</a:t>
            </a:r>
            <a:r>
              <a:rPr lang="en-US" altLang="zh-TW" dirty="0" smtClean="0">
                <a:latin typeface="Calibri" pitchFamily="34" charset="0"/>
                <a:cs typeface="Calibri" pitchFamily="34" charset="0"/>
              </a:rPr>
              <a:t>ntegrating </a:t>
            </a:r>
            <a:r>
              <a:rPr lang="en-US" altLang="zh-TW" dirty="0">
                <a:latin typeface="Calibri" pitchFamily="34" charset="0"/>
                <a:cs typeface="Calibri" pitchFamily="34" charset="0"/>
              </a:rPr>
              <a:t>keyword-based ranking and OLAP exploration.</a:t>
            </a:r>
          </a:p>
          <a:p>
            <a:endParaRPr lang="zh-TW" altLang="en-US" dirty="0"/>
          </a:p>
        </p:txBody>
      </p:sp>
      <p:sp>
        <p:nvSpPr>
          <p:cNvPr id="4" name="日期版面配置區 3"/>
          <p:cNvSpPr>
            <a:spLocks noGrp="1"/>
          </p:cNvSpPr>
          <p:nvPr>
            <p:ph type="dt" sz="half" idx="10"/>
          </p:nvPr>
        </p:nvSpPr>
        <p:spPr/>
        <p:txBody>
          <a:bodyPr/>
          <a:lstStyle/>
          <a:p>
            <a:fld id="{3968E9FD-67B2-40A9-9D73-EB98DC0FBA98}" type="datetime1">
              <a:rPr lang="zh-TW" altLang="en-US" smtClean="0"/>
              <a:t>2012/5/27</a:t>
            </a:fld>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t>5</a:t>
            </a:fld>
            <a:endParaRPr lang="zh-TW" altLang="en-US"/>
          </a:p>
        </p:txBody>
      </p:sp>
      <p:grpSp>
        <p:nvGrpSpPr>
          <p:cNvPr id="6" name="Group 24"/>
          <p:cNvGrpSpPr/>
          <p:nvPr/>
        </p:nvGrpSpPr>
        <p:grpSpPr>
          <a:xfrm>
            <a:off x="714348" y="2678901"/>
            <a:ext cx="7643866" cy="3786214"/>
            <a:chOff x="714348" y="2428868"/>
            <a:chExt cx="7643866" cy="3786214"/>
          </a:xfrm>
        </p:grpSpPr>
        <p:pic>
          <p:nvPicPr>
            <p:cNvPr id="7" name="Picture 4" descr="C:\Users\Bo\AppData\Local\Microsoft\Windows\Temporary Internet Files\Content.IE5\D0K267CS\MC900432626[1].png"/>
            <p:cNvPicPr>
              <a:picLocks noChangeAspect="1" noChangeArrowheads="1"/>
            </p:cNvPicPr>
            <p:nvPr/>
          </p:nvPicPr>
          <p:blipFill>
            <a:blip r:embed="rId3" cstate="print"/>
            <a:srcRect/>
            <a:stretch>
              <a:fillRect/>
            </a:stretch>
          </p:blipFill>
          <p:spPr bwMode="auto">
            <a:xfrm>
              <a:off x="928662" y="4143380"/>
              <a:ext cx="1000132" cy="1000132"/>
            </a:xfrm>
            <a:prstGeom prst="rect">
              <a:avLst/>
            </a:prstGeom>
            <a:noFill/>
          </p:spPr>
        </p:pic>
        <p:sp>
          <p:nvSpPr>
            <p:cNvPr id="8" name="Rounded Rectangular Callout 5"/>
            <p:cNvSpPr/>
            <p:nvPr/>
          </p:nvSpPr>
          <p:spPr>
            <a:xfrm>
              <a:off x="714348" y="3214686"/>
              <a:ext cx="1643074" cy="714380"/>
            </a:xfrm>
            <a:prstGeom prst="wedgeRoundRectCallout">
              <a:avLst/>
            </a:prstGeom>
            <a:solidFill>
              <a:srgbClr val="6699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Healthcare</a:t>
              </a:r>
            </a:p>
            <a:p>
              <a:pPr algn="ctr"/>
              <a:r>
                <a:rPr lang="en-US" dirty="0" smtClean="0"/>
                <a:t>Reform </a:t>
              </a:r>
              <a:endParaRPr lang="en-US" dirty="0"/>
            </a:p>
          </p:txBody>
        </p:sp>
        <p:sp>
          <p:nvSpPr>
            <p:cNvPr id="9" name="Right Arrow 6"/>
            <p:cNvSpPr/>
            <p:nvPr/>
          </p:nvSpPr>
          <p:spPr>
            <a:xfrm>
              <a:off x="2500298" y="4286256"/>
              <a:ext cx="714380" cy="571504"/>
            </a:xfrm>
            <a:prstGeom prst="rightArrow">
              <a:avLst/>
            </a:prstGeom>
            <a:solidFill>
              <a:srgbClr val="6699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Alternate Process 7"/>
            <p:cNvSpPr/>
            <p:nvPr/>
          </p:nvSpPr>
          <p:spPr>
            <a:xfrm>
              <a:off x="3929058" y="2428868"/>
              <a:ext cx="4071966" cy="500066"/>
            </a:xfrm>
            <a:prstGeom prst="flowChartAlternateProcess">
              <a:avLst/>
            </a:prstGeom>
            <a:solidFill>
              <a:schemeClr val="tx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TEXplorer</a:t>
              </a: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System</a:t>
              </a:r>
              <a:endParaRPr 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1" name="Flowchart: Alternate Process 8"/>
            <p:cNvSpPr/>
            <p:nvPr/>
          </p:nvSpPr>
          <p:spPr>
            <a:xfrm>
              <a:off x="3929058" y="3143248"/>
              <a:ext cx="1643074" cy="928694"/>
            </a:xfrm>
            <a:prstGeom prst="flowChartAlternateProcess">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w="900" cmpd="sng">
                    <a:solidFill>
                      <a:schemeClr val="bg1">
                        <a:alpha val="55000"/>
                      </a:schemeClr>
                    </a:solidFill>
                    <a:prstDash val="solid"/>
                  </a:ln>
                  <a:solidFill>
                    <a:schemeClr val="bg1">
                      <a:lumMod val="95000"/>
                    </a:schemeClr>
                  </a:solidFill>
                  <a:effectLst>
                    <a:innerShdw blurRad="101600" dist="76200" dir="5400000">
                      <a:schemeClr val="accent1">
                        <a:satMod val="190000"/>
                        <a:tint val="100000"/>
                        <a:alpha val="74000"/>
                      </a:schemeClr>
                    </a:innerShdw>
                  </a:effectLst>
                </a:rPr>
                <a:t>Top-1 Dimension: Person</a:t>
              </a:r>
              <a:endParaRPr lang="en-US" b="1" dirty="0">
                <a:ln w="900" cmpd="sng">
                  <a:solidFill>
                    <a:schemeClr val="bg1">
                      <a:alpha val="55000"/>
                    </a:schemeClr>
                  </a:solidFill>
                  <a:prstDash val="solid"/>
                </a:ln>
                <a:solidFill>
                  <a:schemeClr val="bg1">
                    <a:lumMod val="95000"/>
                  </a:schemeClr>
                </a:solidFill>
                <a:effectLst>
                  <a:innerShdw blurRad="101600" dist="76200" dir="5400000">
                    <a:schemeClr val="accent1">
                      <a:satMod val="190000"/>
                      <a:tint val="100000"/>
                      <a:alpha val="74000"/>
                    </a:schemeClr>
                  </a:innerShdw>
                </a:effectLst>
              </a:endParaRPr>
            </a:p>
          </p:txBody>
        </p:sp>
        <p:pic>
          <p:nvPicPr>
            <p:cNvPr id="12" name="Picture 6" descr="http://www.ustream.tv/blog/wp-content/uploads/2009/01/obama-official-photo.jpeg"/>
            <p:cNvPicPr>
              <a:picLocks noChangeAspect="1" noChangeArrowheads="1"/>
            </p:cNvPicPr>
            <p:nvPr/>
          </p:nvPicPr>
          <p:blipFill>
            <a:blip r:embed="rId4" cstate="print"/>
            <a:srcRect/>
            <a:stretch>
              <a:fillRect/>
            </a:stretch>
          </p:blipFill>
          <p:spPr bwMode="auto">
            <a:xfrm>
              <a:off x="5715008" y="3214686"/>
              <a:ext cx="642942" cy="873329"/>
            </a:xfrm>
            <a:prstGeom prst="rect">
              <a:avLst/>
            </a:prstGeom>
            <a:noFill/>
          </p:spPr>
        </p:pic>
        <p:pic>
          <p:nvPicPr>
            <p:cNvPr id="13" name="Picture 10" descr="http://t0.gstatic.com/images?q=tbn:2JFsYwbXndYu8M:http://onemoreplotplease.files.wordpress.com/2009/03/who-is-hillary-clinton.jpg"/>
            <p:cNvPicPr>
              <a:picLocks noChangeAspect="1" noChangeArrowheads="1"/>
            </p:cNvPicPr>
            <p:nvPr/>
          </p:nvPicPr>
          <p:blipFill>
            <a:blip r:embed="rId5" cstate="print"/>
            <a:srcRect/>
            <a:stretch>
              <a:fillRect/>
            </a:stretch>
          </p:blipFill>
          <p:spPr bwMode="auto">
            <a:xfrm>
              <a:off x="6500825" y="3214686"/>
              <a:ext cx="680569" cy="857256"/>
            </a:xfrm>
            <a:prstGeom prst="rect">
              <a:avLst/>
            </a:prstGeom>
            <a:noFill/>
          </p:spPr>
        </p:pic>
        <p:pic>
          <p:nvPicPr>
            <p:cNvPr id="14" name="Picture 2" descr="http://t2.gstatic.com/images?q=tbn:N2p6bZOzxU8a-M:http://riccioli.files.wordpress.com/2009/01/442px-nancy_pelosi_official_portrait.jpg"/>
            <p:cNvPicPr>
              <a:picLocks noChangeAspect="1" noChangeArrowheads="1"/>
            </p:cNvPicPr>
            <p:nvPr/>
          </p:nvPicPr>
          <p:blipFill>
            <a:blip r:embed="rId6" cstate="print"/>
            <a:srcRect/>
            <a:stretch>
              <a:fillRect/>
            </a:stretch>
          </p:blipFill>
          <p:spPr bwMode="auto">
            <a:xfrm>
              <a:off x="7286644" y="3214686"/>
              <a:ext cx="628654" cy="857256"/>
            </a:xfrm>
            <a:prstGeom prst="rect">
              <a:avLst/>
            </a:prstGeom>
            <a:noFill/>
          </p:spPr>
        </p:pic>
        <p:sp>
          <p:nvSpPr>
            <p:cNvPr id="15" name="Flowchart: Alternate Process 12"/>
            <p:cNvSpPr/>
            <p:nvPr/>
          </p:nvSpPr>
          <p:spPr>
            <a:xfrm>
              <a:off x="3929058" y="4214818"/>
              <a:ext cx="1643074" cy="928694"/>
            </a:xfrm>
            <a:prstGeom prst="flowChartAlternateProcess">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w="900" cmpd="sng">
                    <a:solidFill>
                      <a:schemeClr val="bg1">
                        <a:alpha val="55000"/>
                      </a:schemeClr>
                    </a:solidFill>
                    <a:prstDash val="solid"/>
                  </a:ln>
                  <a:solidFill>
                    <a:schemeClr val="bg1">
                      <a:lumMod val="95000"/>
                    </a:schemeClr>
                  </a:solidFill>
                  <a:effectLst>
                    <a:innerShdw blurRad="101600" dist="76200" dir="5400000">
                      <a:schemeClr val="accent1">
                        <a:satMod val="190000"/>
                        <a:tint val="100000"/>
                        <a:alpha val="74000"/>
                      </a:schemeClr>
                    </a:innerShdw>
                  </a:effectLst>
                </a:rPr>
                <a:t>Top-2 Dimension: Org</a:t>
              </a:r>
              <a:endParaRPr lang="en-US" b="1" dirty="0">
                <a:ln w="900" cmpd="sng">
                  <a:solidFill>
                    <a:schemeClr val="bg1">
                      <a:alpha val="55000"/>
                    </a:schemeClr>
                  </a:solidFill>
                  <a:prstDash val="solid"/>
                </a:ln>
                <a:solidFill>
                  <a:schemeClr val="bg1">
                    <a:lumMod val="95000"/>
                  </a:schemeClr>
                </a:solidFill>
                <a:effectLst>
                  <a:innerShdw blurRad="101600" dist="76200" dir="5400000">
                    <a:schemeClr val="accent1">
                      <a:satMod val="190000"/>
                      <a:tint val="100000"/>
                      <a:alpha val="74000"/>
                    </a:schemeClr>
                  </a:innerShdw>
                </a:effectLst>
              </a:endParaRPr>
            </a:p>
          </p:txBody>
        </p:sp>
        <p:pic>
          <p:nvPicPr>
            <p:cNvPr id="16" name="Picture 8" descr="us-congress-building"/>
            <p:cNvPicPr>
              <a:picLocks noChangeAspect="1" noChangeArrowheads="1"/>
            </p:cNvPicPr>
            <p:nvPr/>
          </p:nvPicPr>
          <p:blipFill>
            <a:blip r:embed="rId7" cstate="print"/>
            <a:srcRect/>
            <a:stretch>
              <a:fillRect/>
            </a:stretch>
          </p:blipFill>
          <p:spPr bwMode="auto">
            <a:xfrm>
              <a:off x="5715008" y="4429132"/>
              <a:ext cx="843276" cy="560382"/>
            </a:xfrm>
            <a:prstGeom prst="rect">
              <a:avLst/>
            </a:prstGeom>
            <a:noFill/>
          </p:spPr>
        </p:pic>
        <p:pic>
          <p:nvPicPr>
            <p:cNvPr id="17" name="Picture 4" descr="http://t3.gstatic.com/images?q=tbn:41gnCpf1T5AdNM:http://www.destination360.com/north-america/us/washington-dc/images/s/washington-dc-white-house-s.jpg"/>
            <p:cNvPicPr>
              <a:picLocks noChangeAspect="1" noChangeArrowheads="1"/>
            </p:cNvPicPr>
            <p:nvPr/>
          </p:nvPicPr>
          <p:blipFill>
            <a:blip r:embed="rId8" cstate="print"/>
            <a:srcRect/>
            <a:stretch>
              <a:fillRect/>
            </a:stretch>
          </p:blipFill>
          <p:spPr bwMode="auto">
            <a:xfrm>
              <a:off x="6715140" y="4429132"/>
              <a:ext cx="714379" cy="571503"/>
            </a:xfrm>
            <a:prstGeom prst="rect">
              <a:avLst/>
            </a:prstGeom>
            <a:noFill/>
          </p:spPr>
        </p:pic>
        <p:pic>
          <p:nvPicPr>
            <p:cNvPr id="18" name="Picture 6" descr="http://t1.gstatic.com/images?q=tbn:72sFVPrf15HGcM:https://wiki.luc.edu/download/attachments/720918/DHHS_Seal.jpg"/>
            <p:cNvPicPr>
              <a:picLocks noChangeAspect="1" noChangeArrowheads="1"/>
            </p:cNvPicPr>
            <p:nvPr/>
          </p:nvPicPr>
          <p:blipFill>
            <a:blip r:embed="rId9" cstate="print"/>
            <a:srcRect/>
            <a:stretch>
              <a:fillRect/>
            </a:stretch>
          </p:blipFill>
          <p:spPr bwMode="auto">
            <a:xfrm>
              <a:off x="7572396" y="4357694"/>
              <a:ext cx="661983" cy="661984"/>
            </a:xfrm>
            <a:prstGeom prst="rect">
              <a:avLst/>
            </a:prstGeom>
            <a:noFill/>
          </p:spPr>
        </p:pic>
        <p:sp>
          <p:nvSpPr>
            <p:cNvPr id="19" name="Flowchart: Alternate Process 16"/>
            <p:cNvSpPr/>
            <p:nvPr/>
          </p:nvSpPr>
          <p:spPr>
            <a:xfrm>
              <a:off x="3929058" y="5286388"/>
              <a:ext cx="1643074" cy="928694"/>
            </a:xfrm>
            <a:prstGeom prst="flowChartAlternateProcess">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w="900" cmpd="sng">
                    <a:solidFill>
                      <a:schemeClr val="bg1">
                        <a:alpha val="55000"/>
                      </a:schemeClr>
                    </a:solidFill>
                    <a:prstDash val="solid"/>
                  </a:ln>
                  <a:solidFill>
                    <a:schemeClr val="bg1">
                      <a:lumMod val="95000"/>
                    </a:schemeClr>
                  </a:solidFill>
                  <a:effectLst>
                    <a:innerShdw blurRad="101600" dist="76200" dir="5400000">
                      <a:schemeClr val="accent1">
                        <a:satMod val="190000"/>
                        <a:tint val="100000"/>
                        <a:alpha val="74000"/>
                      </a:schemeClr>
                    </a:innerShdw>
                  </a:effectLst>
                </a:rPr>
                <a:t>Top-3 Dimension: Time</a:t>
              </a:r>
              <a:endParaRPr lang="en-US" b="1" dirty="0">
                <a:ln w="900" cmpd="sng">
                  <a:solidFill>
                    <a:schemeClr val="bg1">
                      <a:alpha val="55000"/>
                    </a:schemeClr>
                  </a:solidFill>
                  <a:prstDash val="solid"/>
                </a:ln>
                <a:solidFill>
                  <a:schemeClr val="bg1">
                    <a:lumMod val="95000"/>
                  </a:schemeClr>
                </a:solidFill>
                <a:effectLst>
                  <a:innerShdw blurRad="101600" dist="76200" dir="5400000">
                    <a:schemeClr val="accent1">
                      <a:satMod val="190000"/>
                      <a:tint val="100000"/>
                      <a:alpha val="74000"/>
                    </a:schemeClr>
                  </a:innerShdw>
                </a:effectLst>
              </a:endParaRPr>
            </a:p>
          </p:txBody>
        </p:sp>
        <p:sp>
          <p:nvSpPr>
            <p:cNvPr id="20" name="Rectangle 21"/>
            <p:cNvSpPr/>
            <p:nvPr/>
          </p:nvSpPr>
          <p:spPr>
            <a:xfrm>
              <a:off x="5643570" y="5572140"/>
              <a:ext cx="1000132" cy="40011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2000" b="1" cap="none" spc="0" dirty="0" smtClean="0">
                  <a:ln>
                    <a:prstDash val="solid"/>
                  </a:ln>
                  <a:solidFill>
                    <a:schemeClr val="accent3">
                      <a:lumMod val="75000"/>
                    </a:schemeClr>
                  </a:solidFill>
                  <a:effectLst>
                    <a:outerShdw blurRad="88000" dist="50800" dir="5040000" algn="tl">
                      <a:schemeClr val="accent4">
                        <a:tint val="80000"/>
                        <a:satMod val="250000"/>
                        <a:alpha val="45000"/>
                      </a:schemeClr>
                    </a:outerShdw>
                  </a:effectLst>
                </a:rPr>
                <a:t>2010</a:t>
              </a:r>
              <a:endParaRPr lang="en-US" sz="2000" b="1" cap="none" spc="0" dirty="0">
                <a:ln>
                  <a:prstDash val="solid"/>
                </a:ln>
                <a:solidFill>
                  <a:schemeClr val="accent3">
                    <a:lumMod val="75000"/>
                  </a:schemeClr>
                </a:solidFill>
                <a:effectLst>
                  <a:outerShdw blurRad="88000" dist="50800" dir="5040000" algn="tl">
                    <a:schemeClr val="accent4">
                      <a:tint val="80000"/>
                      <a:satMod val="250000"/>
                      <a:alpha val="45000"/>
                    </a:schemeClr>
                  </a:outerShdw>
                </a:effectLst>
              </a:endParaRPr>
            </a:p>
          </p:txBody>
        </p:sp>
        <p:sp>
          <p:nvSpPr>
            <p:cNvPr id="21" name="Rectangle 22"/>
            <p:cNvSpPr/>
            <p:nvPr/>
          </p:nvSpPr>
          <p:spPr>
            <a:xfrm>
              <a:off x="6500826" y="5572140"/>
              <a:ext cx="1000132" cy="40011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2000" b="1" cap="none" spc="0" dirty="0" smtClean="0">
                  <a:ln>
                    <a:prstDash val="solid"/>
                  </a:ln>
                  <a:solidFill>
                    <a:schemeClr val="accent3">
                      <a:lumMod val="75000"/>
                    </a:schemeClr>
                  </a:solidFill>
                  <a:effectLst>
                    <a:outerShdw blurRad="88000" dist="50800" dir="5040000" algn="tl">
                      <a:schemeClr val="accent4">
                        <a:tint val="80000"/>
                        <a:satMod val="250000"/>
                        <a:alpha val="45000"/>
                      </a:schemeClr>
                    </a:outerShdw>
                  </a:effectLst>
                </a:rPr>
                <a:t>2008</a:t>
              </a:r>
              <a:endParaRPr lang="en-US" sz="2000" b="1" cap="none" spc="0" dirty="0">
                <a:ln>
                  <a:prstDash val="solid"/>
                </a:ln>
                <a:solidFill>
                  <a:schemeClr val="accent3">
                    <a:lumMod val="75000"/>
                  </a:schemeClr>
                </a:solidFill>
                <a:effectLst>
                  <a:outerShdw blurRad="88000" dist="50800" dir="5040000" algn="tl">
                    <a:schemeClr val="accent4">
                      <a:tint val="80000"/>
                      <a:satMod val="250000"/>
                      <a:alpha val="45000"/>
                    </a:schemeClr>
                  </a:outerShdw>
                </a:effectLst>
              </a:endParaRPr>
            </a:p>
          </p:txBody>
        </p:sp>
        <p:sp>
          <p:nvSpPr>
            <p:cNvPr id="22" name="Rectangle 23"/>
            <p:cNvSpPr/>
            <p:nvPr/>
          </p:nvSpPr>
          <p:spPr>
            <a:xfrm>
              <a:off x="7358082" y="5572140"/>
              <a:ext cx="1000132" cy="40011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2000" b="1" cap="none" spc="0" dirty="0" smtClean="0">
                  <a:ln>
                    <a:prstDash val="solid"/>
                  </a:ln>
                  <a:solidFill>
                    <a:schemeClr val="accent3">
                      <a:lumMod val="75000"/>
                    </a:schemeClr>
                  </a:solidFill>
                  <a:effectLst>
                    <a:outerShdw blurRad="88000" dist="50800" dir="5040000" algn="tl">
                      <a:schemeClr val="accent4">
                        <a:tint val="80000"/>
                        <a:satMod val="250000"/>
                        <a:alpha val="45000"/>
                      </a:schemeClr>
                    </a:outerShdw>
                  </a:effectLst>
                </a:rPr>
                <a:t>2004</a:t>
              </a:r>
              <a:endParaRPr lang="en-US" sz="2000" b="1" cap="none" spc="0" dirty="0">
                <a:ln>
                  <a:prstDash val="solid"/>
                </a:ln>
                <a:solidFill>
                  <a:schemeClr val="accent3">
                    <a:lumMod val="75000"/>
                  </a:schemeClr>
                </a:solidFill>
                <a:effectLst>
                  <a:outerShdw blurRad="88000" dist="50800" dir="5040000" algn="tl">
                    <a:schemeClr val="accent4">
                      <a:tint val="80000"/>
                      <a:satMod val="250000"/>
                      <a:alpha val="45000"/>
                    </a:schemeClr>
                  </a:outerShdw>
                </a:effectLst>
              </a:endParaRPr>
            </a:p>
          </p:txBody>
        </p:sp>
      </p:grpSp>
    </p:spTree>
    <p:extLst>
      <p:ext uri="{BB962C8B-B14F-4D97-AF65-F5344CB8AC3E}">
        <p14:creationId xmlns:p14="http://schemas.microsoft.com/office/powerpoint/2010/main" val="2865197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sp>
        <p:nvSpPr>
          <p:cNvPr id="4" name="日期版面配置區 3"/>
          <p:cNvSpPr>
            <a:spLocks noGrp="1"/>
          </p:cNvSpPr>
          <p:nvPr>
            <p:ph type="dt" sz="half" idx="10"/>
          </p:nvPr>
        </p:nvSpPr>
        <p:spPr/>
        <p:txBody>
          <a:bodyPr/>
          <a:lstStyle/>
          <a:p>
            <a:fld id="{0A3A144F-C431-45D8-A5A1-65EE74A9767D}" type="datetime1">
              <a:rPr lang="zh-TW" altLang="en-US" smtClean="0"/>
              <a:t>2012/5/27</a:t>
            </a:fld>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t>6</a:t>
            </a:fld>
            <a:endParaRPr lang="zh-TW" alt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0688"/>
            <a:ext cx="9134475"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流程圖: 程序 5"/>
          <p:cNvSpPr/>
          <p:nvPr/>
        </p:nvSpPr>
        <p:spPr>
          <a:xfrm>
            <a:off x="107504" y="1319461"/>
            <a:ext cx="1728192" cy="504056"/>
          </a:xfrm>
          <a:prstGeom prst="flowChart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
        <p:nvSpPr>
          <p:cNvPr id="8" name="流程圖: 程序 7"/>
          <p:cNvSpPr/>
          <p:nvPr/>
        </p:nvSpPr>
        <p:spPr>
          <a:xfrm>
            <a:off x="2339752" y="1330822"/>
            <a:ext cx="576064" cy="3338239"/>
          </a:xfrm>
          <a:prstGeom prst="flowChart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流程圖: 程序 8"/>
          <p:cNvSpPr/>
          <p:nvPr/>
        </p:nvSpPr>
        <p:spPr>
          <a:xfrm>
            <a:off x="3563888" y="1196752"/>
            <a:ext cx="1368152" cy="3528392"/>
          </a:xfrm>
          <a:prstGeom prst="flowChart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流程圖: 程序 9"/>
          <p:cNvSpPr/>
          <p:nvPr/>
        </p:nvSpPr>
        <p:spPr>
          <a:xfrm>
            <a:off x="5508104" y="1319461"/>
            <a:ext cx="1656184" cy="3405683"/>
          </a:xfrm>
          <a:prstGeom prst="flowChart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流程圖: 程序 6"/>
          <p:cNvSpPr/>
          <p:nvPr/>
        </p:nvSpPr>
        <p:spPr>
          <a:xfrm>
            <a:off x="4139952" y="1196752"/>
            <a:ext cx="720080" cy="4032448"/>
          </a:xfrm>
          <a:prstGeom prst="flowChartProcess">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 name="直線接點 11"/>
          <p:cNvCxnSpPr/>
          <p:nvPr/>
        </p:nvCxnSpPr>
        <p:spPr>
          <a:xfrm flipH="1">
            <a:off x="899592" y="5250457"/>
            <a:ext cx="3240360" cy="0"/>
          </a:xfrm>
          <a:prstGeom prst="line">
            <a:avLst/>
          </a:prstGeom>
          <a:ln>
            <a:solidFill>
              <a:srgbClr val="FFFF00"/>
            </a:solidFill>
          </a:ln>
        </p:spPr>
        <p:style>
          <a:lnRef idx="3">
            <a:schemeClr val="accent1"/>
          </a:lnRef>
          <a:fillRef idx="0">
            <a:schemeClr val="accent1"/>
          </a:fillRef>
          <a:effectRef idx="2">
            <a:schemeClr val="accent1"/>
          </a:effectRef>
          <a:fontRef idx="minor">
            <a:schemeClr val="tx1"/>
          </a:fontRef>
        </p:style>
      </p:cxnSp>
      <p:sp>
        <p:nvSpPr>
          <p:cNvPr id="14" name="流程圖: 程序 13"/>
          <p:cNvSpPr/>
          <p:nvPr/>
        </p:nvSpPr>
        <p:spPr>
          <a:xfrm>
            <a:off x="3563888" y="3573016"/>
            <a:ext cx="1224136" cy="1224136"/>
          </a:xfrm>
          <a:prstGeom prst="flowChartProcess">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5" name="直線接點 14"/>
          <p:cNvCxnSpPr/>
          <p:nvPr/>
        </p:nvCxnSpPr>
        <p:spPr>
          <a:xfrm>
            <a:off x="1907704" y="4797152"/>
            <a:ext cx="1728192" cy="0"/>
          </a:xfrm>
          <a:prstGeom prst="line">
            <a:avLst/>
          </a:prstGeom>
          <a:ln>
            <a:solidFill>
              <a:srgbClr val="FFFF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6875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5"/>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2"/>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6"/>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8"/>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9"/>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9" grpId="0" animBg="1"/>
      <p:bldP spid="9" grpId="1" animBg="1"/>
      <p:bldP spid="10" grpId="0" animBg="1"/>
      <p:bldP spid="10" grpId="1" animBg="1"/>
      <p:bldP spid="7" grpId="0" animBg="1"/>
      <p:bldP spid="7" grpId="1" animBg="1"/>
      <p:bldP spid="14" grpId="0" animBg="1"/>
      <p:bldP spid="1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a:t>Tasks of </a:t>
            </a:r>
            <a:r>
              <a:rPr lang="en-US" altLang="zh-TW" dirty="0" err="1" smtClean="0"/>
              <a:t>TEXplorer</a:t>
            </a:r>
            <a:endParaRPr lang="zh-TW" altLang="en-US" dirty="0"/>
          </a:p>
        </p:txBody>
      </p:sp>
      <p:sp>
        <p:nvSpPr>
          <p:cNvPr id="3" name="內容版面配置區 2"/>
          <p:cNvSpPr>
            <a:spLocks noGrp="1"/>
          </p:cNvSpPr>
          <p:nvPr>
            <p:ph idx="1"/>
          </p:nvPr>
        </p:nvSpPr>
        <p:spPr/>
        <p:txBody>
          <a:bodyPr/>
          <a:lstStyle/>
          <a:p>
            <a:pPr marL="514350" indent="-514350">
              <a:buFont typeface="+mj-lt"/>
              <a:buAutoNum type="arabicPeriod"/>
            </a:pPr>
            <a:r>
              <a:rPr lang="en-US" altLang="zh-TW" dirty="0" smtClean="0"/>
              <a:t>Ranking dimensions for drilling down</a:t>
            </a:r>
          </a:p>
          <a:p>
            <a:pPr marL="514350" indent="-514350">
              <a:buFont typeface="+mj-lt"/>
              <a:buAutoNum type="arabicPeriod"/>
            </a:pPr>
            <a:r>
              <a:rPr lang="en-US" altLang="zh-TW" dirty="0" smtClean="0"/>
              <a:t>Ranking values in the same dimension</a:t>
            </a:r>
            <a:endParaRPr lang="zh-TW" altLang="en-US" dirty="0"/>
          </a:p>
        </p:txBody>
      </p:sp>
      <p:sp>
        <p:nvSpPr>
          <p:cNvPr id="4" name="日期版面配置區 3"/>
          <p:cNvSpPr>
            <a:spLocks noGrp="1"/>
          </p:cNvSpPr>
          <p:nvPr>
            <p:ph type="dt" sz="half" idx="10"/>
          </p:nvPr>
        </p:nvSpPr>
        <p:spPr/>
        <p:txBody>
          <a:bodyPr/>
          <a:lstStyle/>
          <a:p>
            <a:fld id="{0A3A144F-C431-45D8-A5A1-65EE74A9767D}" type="datetime1">
              <a:rPr lang="zh-TW" altLang="en-US" smtClean="0"/>
              <a:t>2012/5/27</a:t>
            </a:fld>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t>7</a:t>
            </a:fld>
            <a:endParaRPr lang="zh-TW" altLang="en-US"/>
          </a:p>
        </p:txBody>
      </p:sp>
    </p:spTree>
    <p:extLst>
      <p:ext uri="{BB962C8B-B14F-4D97-AF65-F5344CB8AC3E}">
        <p14:creationId xmlns:p14="http://schemas.microsoft.com/office/powerpoint/2010/main" val="278267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Significance of A Dimension</a:t>
            </a:r>
            <a:endParaRPr lang="zh-TW" altLang="en-US" dirty="0"/>
          </a:p>
        </p:txBody>
      </p:sp>
      <p:sp>
        <p:nvSpPr>
          <p:cNvPr id="4" name="日期版面配置區 3"/>
          <p:cNvSpPr>
            <a:spLocks noGrp="1"/>
          </p:cNvSpPr>
          <p:nvPr>
            <p:ph type="dt" sz="half" idx="10"/>
          </p:nvPr>
        </p:nvSpPr>
        <p:spPr/>
        <p:txBody>
          <a:bodyPr/>
          <a:lstStyle/>
          <a:p>
            <a:fld id="{0A3A144F-C431-45D8-A5A1-65EE74A9767D}" type="datetime1">
              <a:rPr lang="zh-TW" altLang="en-US" smtClean="0"/>
              <a:t>2012/5/27</a:t>
            </a:fld>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t>8</a:t>
            </a:fld>
            <a:endParaRPr lang="zh-TW" altLang="en-US"/>
          </a:p>
        </p:txBody>
      </p:sp>
      <p:grpSp>
        <p:nvGrpSpPr>
          <p:cNvPr id="6" name="Group 24"/>
          <p:cNvGrpSpPr/>
          <p:nvPr/>
        </p:nvGrpSpPr>
        <p:grpSpPr>
          <a:xfrm>
            <a:off x="714348" y="1883784"/>
            <a:ext cx="7643866" cy="3786214"/>
            <a:chOff x="714348" y="2428868"/>
            <a:chExt cx="7643866" cy="3786214"/>
          </a:xfrm>
        </p:grpSpPr>
        <p:pic>
          <p:nvPicPr>
            <p:cNvPr id="7" name="Picture 4" descr="C:\Users\Bo\AppData\Local\Microsoft\Windows\Temporary Internet Files\Content.IE5\D0K267CS\MC900432626[1].png"/>
            <p:cNvPicPr>
              <a:picLocks noChangeAspect="1" noChangeArrowheads="1"/>
            </p:cNvPicPr>
            <p:nvPr/>
          </p:nvPicPr>
          <p:blipFill>
            <a:blip r:embed="rId3" cstate="print"/>
            <a:srcRect/>
            <a:stretch>
              <a:fillRect/>
            </a:stretch>
          </p:blipFill>
          <p:spPr bwMode="auto">
            <a:xfrm>
              <a:off x="928662" y="4143380"/>
              <a:ext cx="1000132" cy="1000132"/>
            </a:xfrm>
            <a:prstGeom prst="rect">
              <a:avLst/>
            </a:prstGeom>
            <a:noFill/>
          </p:spPr>
        </p:pic>
        <p:sp>
          <p:nvSpPr>
            <p:cNvPr id="8" name="Rounded Rectangular Callout 5"/>
            <p:cNvSpPr/>
            <p:nvPr/>
          </p:nvSpPr>
          <p:spPr>
            <a:xfrm>
              <a:off x="714348" y="3214686"/>
              <a:ext cx="1643074" cy="714380"/>
            </a:xfrm>
            <a:prstGeom prst="wedgeRoundRectCallout">
              <a:avLst/>
            </a:prstGeom>
            <a:solidFill>
              <a:srgbClr val="6699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Healthcare</a:t>
              </a:r>
            </a:p>
            <a:p>
              <a:pPr algn="ctr"/>
              <a:r>
                <a:rPr lang="en-US" dirty="0" smtClean="0"/>
                <a:t>Reform </a:t>
              </a:r>
              <a:endParaRPr lang="en-US" dirty="0"/>
            </a:p>
          </p:txBody>
        </p:sp>
        <p:sp>
          <p:nvSpPr>
            <p:cNvPr id="9" name="Right Arrow 6"/>
            <p:cNvSpPr/>
            <p:nvPr/>
          </p:nvSpPr>
          <p:spPr>
            <a:xfrm>
              <a:off x="2500298" y="4286256"/>
              <a:ext cx="714380" cy="571504"/>
            </a:xfrm>
            <a:prstGeom prst="rightArrow">
              <a:avLst/>
            </a:prstGeom>
            <a:solidFill>
              <a:srgbClr val="6699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Alternate Process 7"/>
            <p:cNvSpPr/>
            <p:nvPr/>
          </p:nvSpPr>
          <p:spPr>
            <a:xfrm>
              <a:off x="3929058" y="2428868"/>
              <a:ext cx="4071966" cy="500066"/>
            </a:xfrm>
            <a:prstGeom prst="flowChartAlternateProcess">
              <a:avLst/>
            </a:prstGeom>
            <a:solidFill>
              <a:schemeClr val="tx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TEXplorer</a:t>
              </a: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System</a:t>
              </a:r>
              <a:endParaRPr 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1" name="Flowchart: Alternate Process 8"/>
            <p:cNvSpPr/>
            <p:nvPr/>
          </p:nvSpPr>
          <p:spPr>
            <a:xfrm>
              <a:off x="3929058" y="3143248"/>
              <a:ext cx="1643074" cy="928694"/>
            </a:xfrm>
            <a:prstGeom prst="flowChartAlternateProcess">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w="900" cmpd="sng">
                    <a:solidFill>
                      <a:schemeClr val="bg1">
                        <a:alpha val="55000"/>
                      </a:schemeClr>
                    </a:solidFill>
                    <a:prstDash val="solid"/>
                  </a:ln>
                  <a:solidFill>
                    <a:schemeClr val="bg1">
                      <a:lumMod val="95000"/>
                    </a:schemeClr>
                  </a:solidFill>
                  <a:effectLst>
                    <a:innerShdw blurRad="101600" dist="76200" dir="5400000">
                      <a:schemeClr val="accent1">
                        <a:satMod val="190000"/>
                        <a:tint val="100000"/>
                        <a:alpha val="74000"/>
                      </a:schemeClr>
                    </a:innerShdw>
                  </a:effectLst>
                </a:rPr>
                <a:t>Top-1 Dimension: Person</a:t>
              </a:r>
              <a:endParaRPr lang="en-US" b="1" dirty="0">
                <a:ln w="900" cmpd="sng">
                  <a:solidFill>
                    <a:schemeClr val="bg1">
                      <a:alpha val="55000"/>
                    </a:schemeClr>
                  </a:solidFill>
                  <a:prstDash val="solid"/>
                </a:ln>
                <a:solidFill>
                  <a:schemeClr val="bg1">
                    <a:lumMod val="95000"/>
                  </a:schemeClr>
                </a:solidFill>
                <a:effectLst>
                  <a:innerShdw blurRad="101600" dist="76200" dir="5400000">
                    <a:schemeClr val="accent1">
                      <a:satMod val="190000"/>
                      <a:tint val="100000"/>
                      <a:alpha val="74000"/>
                    </a:schemeClr>
                  </a:innerShdw>
                </a:effectLst>
              </a:endParaRPr>
            </a:p>
          </p:txBody>
        </p:sp>
        <p:pic>
          <p:nvPicPr>
            <p:cNvPr id="12" name="Picture 6" descr="http://www.ustream.tv/blog/wp-content/uploads/2009/01/obama-official-photo.jpeg"/>
            <p:cNvPicPr>
              <a:picLocks noChangeAspect="1" noChangeArrowheads="1"/>
            </p:cNvPicPr>
            <p:nvPr/>
          </p:nvPicPr>
          <p:blipFill>
            <a:blip r:embed="rId4" cstate="print"/>
            <a:srcRect/>
            <a:stretch>
              <a:fillRect/>
            </a:stretch>
          </p:blipFill>
          <p:spPr bwMode="auto">
            <a:xfrm>
              <a:off x="5715008" y="3214686"/>
              <a:ext cx="642942" cy="873329"/>
            </a:xfrm>
            <a:prstGeom prst="rect">
              <a:avLst/>
            </a:prstGeom>
            <a:noFill/>
          </p:spPr>
        </p:pic>
        <p:pic>
          <p:nvPicPr>
            <p:cNvPr id="13" name="Picture 10" descr="http://t0.gstatic.com/images?q=tbn:2JFsYwbXndYu8M:http://onemoreplotplease.files.wordpress.com/2009/03/who-is-hillary-clinton.jpg"/>
            <p:cNvPicPr>
              <a:picLocks noChangeAspect="1" noChangeArrowheads="1"/>
            </p:cNvPicPr>
            <p:nvPr/>
          </p:nvPicPr>
          <p:blipFill>
            <a:blip r:embed="rId5" cstate="print"/>
            <a:srcRect/>
            <a:stretch>
              <a:fillRect/>
            </a:stretch>
          </p:blipFill>
          <p:spPr bwMode="auto">
            <a:xfrm>
              <a:off x="6500825" y="3214686"/>
              <a:ext cx="680569" cy="857256"/>
            </a:xfrm>
            <a:prstGeom prst="rect">
              <a:avLst/>
            </a:prstGeom>
            <a:noFill/>
          </p:spPr>
        </p:pic>
        <p:pic>
          <p:nvPicPr>
            <p:cNvPr id="14" name="Picture 2" descr="http://t2.gstatic.com/images?q=tbn:N2p6bZOzxU8a-M:http://riccioli.files.wordpress.com/2009/01/442px-nancy_pelosi_official_portrait.jpg"/>
            <p:cNvPicPr>
              <a:picLocks noChangeAspect="1" noChangeArrowheads="1"/>
            </p:cNvPicPr>
            <p:nvPr/>
          </p:nvPicPr>
          <p:blipFill>
            <a:blip r:embed="rId6" cstate="print"/>
            <a:srcRect/>
            <a:stretch>
              <a:fillRect/>
            </a:stretch>
          </p:blipFill>
          <p:spPr bwMode="auto">
            <a:xfrm>
              <a:off x="7286644" y="3214686"/>
              <a:ext cx="628654" cy="857256"/>
            </a:xfrm>
            <a:prstGeom prst="rect">
              <a:avLst/>
            </a:prstGeom>
            <a:noFill/>
          </p:spPr>
        </p:pic>
        <p:sp>
          <p:nvSpPr>
            <p:cNvPr id="15" name="Flowchart: Alternate Process 12"/>
            <p:cNvSpPr/>
            <p:nvPr/>
          </p:nvSpPr>
          <p:spPr>
            <a:xfrm>
              <a:off x="3929058" y="4214818"/>
              <a:ext cx="1643074" cy="928694"/>
            </a:xfrm>
            <a:prstGeom prst="flowChartAlternateProcess">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w="900" cmpd="sng">
                    <a:solidFill>
                      <a:schemeClr val="bg1">
                        <a:alpha val="55000"/>
                      </a:schemeClr>
                    </a:solidFill>
                    <a:prstDash val="solid"/>
                  </a:ln>
                  <a:solidFill>
                    <a:schemeClr val="bg1">
                      <a:lumMod val="95000"/>
                    </a:schemeClr>
                  </a:solidFill>
                  <a:effectLst>
                    <a:innerShdw blurRad="101600" dist="76200" dir="5400000">
                      <a:schemeClr val="accent1">
                        <a:satMod val="190000"/>
                        <a:tint val="100000"/>
                        <a:alpha val="74000"/>
                      </a:schemeClr>
                    </a:innerShdw>
                  </a:effectLst>
                </a:rPr>
                <a:t>Top-2 Dimension: Org</a:t>
              </a:r>
              <a:endParaRPr lang="en-US" b="1" dirty="0">
                <a:ln w="900" cmpd="sng">
                  <a:solidFill>
                    <a:schemeClr val="bg1">
                      <a:alpha val="55000"/>
                    </a:schemeClr>
                  </a:solidFill>
                  <a:prstDash val="solid"/>
                </a:ln>
                <a:solidFill>
                  <a:schemeClr val="bg1">
                    <a:lumMod val="95000"/>
                  </a:schemeClr>
                </a:solidFill>
                <a:effectLst>
                  <a:innerShdw blurRad="101600" dist="76200" dir="5400000">
                    <a:schemeClr val="accent1">
                      <a:satMod val="190000"/>
                      <a:tint val="100000"/>
                      <a:alpha val="74000"/>
                    </a:schemeClr>
                  </a:innerShdw>
                </a:effectLst>
              </a:endParaRPr>
            </a:p>
          </p:txBody>
        </p:sp>
        <p:pic>
          <p:nvPicPr>
            <p:cNvPr id="16" name="Picture 8" descr="us-congress-building"/>
            <p:cNvPicPr>
              <a:picLocks noChangeAspect="1" noChangeArrowheads="1"/>
            </p:cNvPicPr>
            <p:nvPr/>
          </p:nvPicPr>
          <p:blipFill>
            <a:blip r:embed="rId7" cstate="print"/>
            <a:srcRect/>
            <a:stretch>
              <a:fillRect/>
            </a:stretch>
          </p:blipFill>
          <p:spPr bwMode="auto">
            <a:xfrm>
              <a:off x="5715008" y="4429132"/>
              <a:ext cx="843276" cy="560382"/>
            </a:xfrm>
            <a:prstGeom prst="rect">
              <a:avLst/>
            </a:prstGeom>
            <a:noFill/>
          </p:spPr>
        </p:pic>
        <p:pic>
          <p:nvPicPr>
            <p:cNvPr id="17" name="Picture 4" descr="http://t3.gstatic.com/images?q=tbn:41gnCpf1T5AdNM:http://www.destination360.com/north-america/us/washington-dc/images/s/washington-dc-white-house-s.jpg"/>
            <p:cNvPicPr>
              <a:picLocks noChangeAspect="1" noChangeArrowheads="1"/>
            </p:cNvPicPr>
            <p:nvPr/>
          </p:nvPicPr>
          <p:blipFill>
            <a:blip r:embed="rId8" cstate="print"/>
            <a:srcRect/>
            <a:stretch>
              <a:fillRect/>
            </a:stretch>
          </p:blipFill>
          <p:spPr bwMode="auto">
            <a:xfrm>
              <a:off x="6715140" y="4429132"/>
              <a:ext cx="714379" cy="571503"/>
            </a:xfrm>
            <a:prstGeom prst="rect">
              <a:avLst/>
            </a:prstGeom>
            <a:noFill/>
          </p:spPr>
        </p:pic>
        <p:pic>
          <p:nvPicPr>
            <p:cNvPr id="18" name="Picture 6" descr="http://t1.gstatic.com/images?q=tbn:72sFVPrf15HGcM:https://wiki.luc.edu/download/attachments/720918/DHHS_Seal.jpg"/>
            <p:cNvPicPr>
              <a:picLocks noChangeAspect="1" noChangeArrowheads="1"/>
            </p:cNvPicPr>
            <p:nvPr/>
          </p:nvPicPr>
          <p:blipFill>
            <a:blip r:embed="rId9" cstate="print"/>
            <a:srcRect/>
            <a:stretch>
              <a:fillRect/>
            </a:stretch>
          </p:blipFill>
          <p:spPr bwMode="auto">
            <a:xfrm>
              <a:off x="7572396" y="4357694"/>
              <a:ext cx="661983" cy="661984"/>
            </a:xfrm>
            <a:prstGeom prst="rect">
              <a:avLst/>
            </a:prstGeom>
            <a:noFill/>
          </p:spPr>
        </p:pic>
        <p:sp>
          <p:nvSpPr>
            <p:cNvPr id="19" name="Flowchart: Alternate Process 16"/>
            <p:cNvSpPr/>
            <p:nvPr/>
          </p:nvSpPr>
          <p:spPr>
            <a:xfrm>
              <a:off x="3929058" y="5286388"/>
              <a:ext cx="1643074" cy="928694"/>
            </a:xfrm>
            <a:prstGeom prst="flowChartAlternateProcess">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w="900" cmpd="sng">
                    <a:solidFill>
                      <a:schemeClr val="bg1">
                        <a:alpha val="55000"/>
                      </a:schemeClr>
                    </a:solidFill>
                    <a:prstDash val="solid"/>
                  </a:ln>
                  <a:solidFill>
                    <a:schemeClr val="bg1">
                      <a:lumMod val="95000"/>
                    </a:schemeClr>
                  </a:solidFill>
                  <a:effectLst>
                    <a:innerShdw blurRad="101600" dist="76200" dir="5400000">
                      <a:schemeClr val="accent1">
                        <a:satMod val="190000"/>
                        <a:tint val="100000"/>
                        <a:alpha val="74000"/>
                      </a:schemeClr>
                    </a:innerShdw>
                  </a:effectLst>
                </a:rPr>
                <a:t>Top-3 Dimension: Time</a:t>
              </a:r>
              <a:endParaRPr lang="en-US" b="1" dirty="0">
                <a:ln w="900" cmpd="sng">
                  <a:solidFill>
                    <a:schemeClr val="bg1">
                      <a:alpha val="55000"/>
                    </a:schemeClr>
                  </a:solidFill>
                  <a:prstDash val="solid"/>
                </a:ln>
                <a:solidFill>
                  <a:schemeClr val="bg1">
                    <a:lumMod val="95000"/>
                  </a:schemeClr>
                </a:solidFill>
                <a:effectLst>
                  <a:innerShdw blurRad="101600" dist="76200" dir="5400000">
                    <a:schemeClr val="accent1">
                      <a:satMod val="190000"/>
                      <a:tint val="100000"/>
                      <a:alpha val="74000"/>
                    </a:schemeClr>
                  </a:innerShdw>
                </a:effectLst>
              </a:endParaRPr>
            </a:p>
          </p:txBody>
        </p:sp>
        <p:sp>
          <p:nvSpPr>
            <p:cNvPr id="20" name="Rectangle 21"/>
            <p:cNvSpPr/>
            <p:nvPr/>
          </p:nvSpPr>
          <p:spPr>
            <a:xfrm>
              <a:off x="5643570" y="5572140"/>
              <a:ext cx="1000132" cy="40011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2000" b="1" cap="none" spc="0" dirty="0" smtClean="0">
                  <a:ln>
                    <a:prstDash val="solid"/>
                  </a:ln>
                  <a:solidFill>
                    <a:schemeClr val="accent3">
                      <a:lumMod val="75000"/>
                    </a:schemeClr>
                  </a:solidFill>
                  <a:effectLst>
                    <a:outerShdw blurRad="88000" dist="50800" dir="5040000" algn="tl">
                      <a:schemeClr val="accent4">
                        <a:tint val="80000"/>
                        <a:satMod val="250000"/>
                        <a:alpha val="45000"/>
                      </a:schemeClr>
                    </a:outerShdw>
                  </a:effectLst>
                </a:rPr>
                <a:t>2010</a:t>
              </a:r>
              <a:endParaRPr lang="en-US" sz="2000" b="1" cap="none" spc="0" dirty="0">
                <a:ln>
                  <a:prstDash val="solid"/>
                </a:ln>
                <a:solidFill>
                  <a:schemeClr val="accent3">
                    <a:lumMod val="75000"/>
                  </a:schemeClr>
                </a:solidFill>
                <a:effectLst>
                  <a:outerShdw blurRad="88000" dist="50800" dir="5040000" algn="tl">
                    <a:schemeClr val="accent4">
                      <a:tint val="80000"/>
                      <a:satMod val="250000"/>
                      <a:alpha val="45000"/>
                    </a:schemeClr>
                  </a:outerShdw>
                </a:effectLst>
              </a:endParaRPr>
            </a:p>
          </p:txBody>
        </p:sp>
        <p:sp>
          <p:nvSpPr>
            <p:cNvPr id="21" name="Rectangle 22"/>
            <p:cNvSpPr/>
            <p:nvPr/>
          </p:nvSpPr>
          <p:spPr>
            <a:xfrm>
              <a:off x="6500826" y="5572140"/>
              <a:ext cx="1000132" cy="40011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2000" b="1" cap="none" spc="0" dirty="0" smtClean="0">
                  <a:ln>
                    <a:prstDash val="solid"/>
                  </a:ln>
                  <a:solidFill>
                    <a:schemeClr val="accent3">
                      <a:lumMod val="75000"/>
                    </a:schemeClr>
                  </a:solidFill>
                  <a:effectLst>
                    <a:outerShdw blurRad="88000" dist="50800" dir="5040000" algn="tl">
                      <a:schemeClr val="accent4">
                        <a:tint val="80000"/>
                        <a:satMod val="250000"/>
                        <a:alpha val="45000"/>
                      </a:schemeClr>
                    </a:outerShdw>
                  </a:effectLst>
                </a:rPr>
                <a:t>2008</a:t>
              </a:r>
              <a:endParaRPr lang="en-US" sz="2000" b="1" cap="none" spc="0" dirty="0">
                <a:ln>
                  <a:prstDash val="solid"/>
                </a:ln>
                <a:solidFill>
                  <a:schemeClr val="accent3">
                    <a:lumMod val="75000"/>
                  </a:schemeClr>
                </a:solidFill>
                <a:effectLst>
                  <a:outerShdw blurRad="88000" dist="50800" dir="5040000" algn="tl">
                    <a:schemeClr val="accent4">
                      <a:tint val="80000"/>
                      <a:satMod val="250000"/>
                      <a:alpha val="45000"/>
                    </a:schemeClr>
                  </a:outerShdw>
                </a:effectLst>
              </a:endParaRPr>
            </a:p>
          </p:txBody>
        </p:sp>
        <p:sp>
          <p:nvSpPr>
            <p:cNvPr id="22" name="Rectangle 23"/>
            <p:cNvSpPr/>
            <p:nvPr/>
          </p:nvSpPr>
          <p:spPr>
            <a:xfrm>
              <a:off x="7358082" y="5572140"/>
              <a:ext cx="1000132" cy="40011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2000" b="1" cap="none" spc="0" dirty="0" smtClean="0">
                  <a:ln>
                    <a:prstDash val="solid"/>
                  </a:ln>
                  <a:solidFill>
                    <a:schemeClr val="accent3">
                      <a:lumMod val="75000"/>
                    </a:schemeClr>
                  </a:solidFill>
                  <a:effectLst>
                    <a:outerShdw blurRad="88000" dist="50800" dir="5040000" algn="tl">
                      <a:schemeClr val="accent4">
                        <a:tint val="80000"/>
                        <a:satMod val="250000"/>
                        <a:alpha val="45000"/>
                      </a:schemeClr>
                    </a:outerShdw>
                  </a:effectLst>
                </a:rPr>
                <a:t>2004</a:t>
              </a:r>
              <a:endParaRPr lang="en-US" sz="2000" b="1" cap="none" spc="0" dirty="0">
                <a:ln>
                  <a:prstDash val="solid"/>
                </a:ln>
                <a:solidFill>
                  <a:schemeClr val="accent3">
                    <a:lumMod val="75000"/>
                  </a:schemeClr>
                </a:solidFill>
                <a:effectLst>
                  <a:outerShdw blurRad="88000" dist="50800" dir="5040000" algn="tl">
                    <a:schemeClr val="accent4">
                      <a:tint val="80000"/>
                      <a:satMod val="250000"/>
                      <a:alpha val="45000"/>
                    </a:schemeClr>
                  </a:outerShdw>
                </a:effectLst>
              </a:endParaRPr>
            </a:p>
          </p:txBody>
        </p:sp>
      </p:grpSp>
      <p:sp>
        <p:nvSpPr>
          <p:cNvPr id="23" name="左-右雙向箭號 22"/>
          <p:cNvSpPr/>
          <p:nvPr/>
        </p:nvSpPr>
        <p:spPr>
          <a:xfrm>
            <a:off x="2500298" y="2839276"/>
            <a:ext cx="3367846" cy="54470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左-右雙向箭號 23"/>
          <p:cNvSpPr/>
          <p:nvPr/>
        </p:nvSpPr>
        <p:spPr>
          <a:xfrm rot="21300996">
            <a:off x="2510470" y="1757271"/>
            <a:ext cx="3367846" cy="48121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流程圖: 多重文件 24"/>
          <p:cNvSpPr/>
          <p:nvPr/>
        </p:nvSpPr>
        <p:spPr>
          <a:xfrm>
            <a:off x="6125777" y="1270369"/>
            <a:ext cx="1035850" cy="971074"/>
          </a:xfrm>
          <a:prstGeom prst="flowChartMultidocumen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dirty="0" smtClean="0"/>
              <a:t>doc</a:t>
            </a:r>
            <a:endParaRPr lang="zh-TW" altLang="en-US" dirty="0"/>
          </a:p>
        </p:txBody>
      </p:sp>
      <p:cxnSp>
        <p:nvCxnSpPr>
          <p:cNvPr id="27" name="直線接點 26"/>
          <p:cNvCxnSpPr/>
          <p:nvPr/>
        </p:nvCxnSpPr>
        <p:spPr>
          <a:xfrm flipH="1">
            <a:off x="6066419" y="2241443"/>
            <a:ext cx="521805" cy="428159"/>
          </a:xfrm>
          <a:prstGeom prst="line">
            <a:avLst/>
          </a:prstGeom>
        </p:spPr>
        <p:style>
          <a:lnRef idx="3">
            <a:schemeClr val="dk1"/>
          </a:lnRef>
          <a:fillRef idx="0">
            <a:schemeClr val="dk1"/>
          </a:fillRef>
          <a:effectRef idx="2">
            <a:schemeClr val="dk1"/>
          </a:effectRef>
          <a:fontRef idx="minor">
            <a:schemeClr val="tx1"/>
          </a:fontRef>
        </p:style>
      </p:cxnSp>
      <p:sp>
        <p:nvSpPr>
          <p:cNvPr id="28" name="文字方塊 27"/>
          <p:cNvSpPr txBox="1"/>
          <p:nvPr/>
        </p:nvSpPr>
        <p:spPr>
          <a:xfrm>
            <a:off x="3214678" y="1813210"/>
            <a:ext cx="1861378" cy="369332"/>
          </a:xfrm>
          <a:prstGeom prst="rect">
            <a:avLst/>
          </a:prstGeom>
          <a:noFill/>
        </p:spPr>
        <p:txBody>
          <a:bodyPr wrap="square" rtlCol="0">
            <a:spAutoFit/>
          </a:bodyPr>
          <a:lstStyle/>
          <a:p>
            <a:r>
              <a:rPr lang="en-US" altLang="zh-TW" dirty="0" smtClean="0"/>
              <a:t>(</a:t>
            </a:r>
            <a:r>
              <a:rPr lang="en-US" altLang="zh-TW" dirty="0" err="1" smtClean="0"/>
              <a:t>q,cell’s</a:t>
            </a:r>
            <a:r>
              <a:rPr lang="en-US" altLang="zh-TW" dirty="0" smtClean="0"/>
              <a:t> doc)</a:t>
            </a:r>
            <a:endParaRPr lang="zh-TW" altLang="en-US" dirty="0"/>
          </a:p>
        </p:txBody>
      </p:sp>
      <p:sp>
        <p:nvSpPr>
          <p:cNvPr id="29" name="文字方塊 28"/>
          <p:cNvSpPr txBox="1"/>
          <p:nvPr/>
        </p:nvSpPr>
        <p:spPr>
          <a:xfrm>
            <a:off x="3489369" y="2921600"/>
            <a:ext cx="1008113" cy="369332"/>
          </a:xfrm>
          <a:prstGeom prst="rect">
            <a:avLst/>
          </a:prstGeom>
          <a:noFill/>
        </p:spPr>
        <p:txBody>
          <a:bodyPr wrap="square" rtlCol="0">
            <a:spAutoFit/>
          </a:bodyPr>
          <a:lstStyle/>
          <a:p>
            <a:r>
              <a:rPr lang="en-US" altLang="zh-TW" dirty="0" smtClean="0"/>
              <a:t>(</a:t>
            </a:r>
            <a:r>
              <a:rPr lang="en-US" altLang="zh-TW" dirty="0" err="1" smtClean="0"/>
              <a:t>q,cell</a:t>
            </a:r>
            <a:r>
              <a:rPr lang="en-US" altLang="zh-TW" dirty="0" smtClean="0"/>
              <a:t>)</a:t>
            </a:r>
            <a:endParaRPr lang="zh-TW" altLang="en-US" dirty="0"/>
          </a:p>
        </p:txBody>
      </p:sp>
    </p:spTree>
    <p:extLst>
      <p:ext uri="{BB962C8B-B14F-4D97-AF65-F5344CB8AC3E}">
        <p14:creationId xmlns:p14="http://schemas.microsoft.com/office/powerpoint/2010/main" val="29880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92576" y="548680"/>
            <a:ext cx="8183880" cy="864096"/>
          </a:xfrm>
        </p:spPr>
        <p:txBody>
          <a:bodyPr>
            <a:normAutofit fontScale="90000"/>
          </a:bodyPr>
          <a:lstStyle/>
          <a:p>
            <a:r>
              <a:rPr lang="en-US" altLang="zh-TW" dirty="0"/>
              <a:t>Significance of A Dimension</a:t>
            </a:r>
          </a:p>
        </p:txBody>
      </p:sp>
      <p:sp>
        <p:nvSpPr>
          <p:cNvPr id="3" name="內容版面配置區 2"/>
          <p:cNvSpPr>
            <a:spLocks noGrp="1"/>
          </p:cNvSpPr>
          <p:nvPr>
            <p:ph idx="1"/>
          </p:nvPr>
        </p:nvSpPr>
        <p:spPr/>
        <p:txBody>
          <a:bodyPr/>
          <a:lstStyle/>
          <a:p>
            <a:r>
              <a:rPr lang="en-US" altLang="zh-TW" i="1" dirty="0"/>
              <a:t>C</a:t>
            </a:r>
            <a:r>
              <a:rPr lang="en-US" altLang="zh-TW" i="1" dirty="0" smtClean="0"/>
              <a:t>ell variance</a:t>
            </a:r>
            <a:endParaRPr lang="en-US" altLang="zh-TW" dirty="0"/>
          </a:p>
          <a:p>
            <a:pPr lvl="1"/>
            <a:r>
              <a:rPr lang="en-US" altLang="zh-TW" dirty="0" smtClean="0"/>
              <a:t>how </a:t>
            </a:r>
            <a:r>
              <a:rPr lang="en-US" altLang="zh-TW" dirty="0"/>
              <a:t>much the relevance of each of </a:t>
            </a:r>
            <a:r>
              <a:rPr lang="en-US" altLang="zh-TW" i="1" dirty="0"/>
              <a:t>C</a:t>
            </a:r>
            <a:r>
              <a:rPr lang="en-US" altLang="zh-TW" dirty="0"/>
              <a:t>’s </a:t>
            </a:r>
            <a:r>
              <a:rPr lang="en-US" altLang="zh-TW" i="1" dirty="0"/>
              <a:t>Ai</a:t>
            </a:r>
            <a:r>
              <a:rPr lang="en-US" altLang="zh-TW" dirty="0"/>
              <a:t>-children deviates </a:t>
            </a:r>
            <a:r>
              <a:rPr lang="en-US" altLang="zh-TW" dirty="0" smtClean="0"/>
              <a:t>from the </a:t>
            </a:r>
            <a:r>
              <a:rPr lang="en-US" altLang="zh-TW" dirty="0"/>
              <a:t>relevance of </a:t>
            </a:r>
            <a:r>
              <a:rPr lang="en-US" altLang="zh-TW" i="1" dirty="0"/>
              <a:t>C</a:t>
            </a:r>
            <a:endParaRPr lang="zh-TW" altLang="en-US" dirty="0"/>
          </a:p>
        </p:txBody>
      </p:sp>
      <p:sp>
        <p:nvSpPr>
          <p:cNvPr id="4" name="日期版面配置區 3"/>
          <p:cNvSpPr>
            <a:spLocks noGrp="1"/>
          </p:cNvSpPr>
          <p:nvPr>
            <p:ph type="dt" sz="half" idx="10"/>
          </p:nvPr>
        </p:nvSpPr>
        <p:spPr>
          <a:xfrm>
            <a:off x="3712536" y="6093296"/>
            <a:ext cx="2286000" cy="365125"/>
          </a:xfrm>
        </p:spPr>
        <p:txBody>
          <a:bodyPr/>
          <a:lstStyle/>
          <a:p>
            <a:fld id="{0A3A144F-C431-45D8-A5A1-65EE74A9767D}" type="datetime1">
              <a:rPr lang="zh-TW" altLang="en-US" smtClean="0"/>
              <a:t>2012/5/27</a:t>
            </a:fld>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t>9</a:t>
            </a:fld>
            <a:endParaRPr lang="zh-TW"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098" y="2924944"/>
            <a:ext cx="4857750" cy="8763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840" y="3983218"/>
            <a:ext cx="2895600" cy="5810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840" y="4751237"/>
            <a:ext cx="3667125" cy="523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文字方塊 5"/>
              <p:cNvSpPr txBox="1"/>
              <p:nvPr/>
            </p:nvSpPr>
            <p:spPr>
              <a:xfrm>
                <a:off x="5580112" y="2924944"/>
                <a:ext cx="3240360" cy="316650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14:m>
                  <m:oMath xmlns:m="http://schemas.openxmlformats.org/officeDocument/2006/math">
                    <m:sSub>
                      <m:sSubPr>
                        <m:ctrlPr>
                          <a:rPr lang="en-US" altLang="zh-TW" b="1" i="1" smtClean="0">
                            <a:latin typeface="Cambria Math"/>
                          </a:rPr>
                        </m:ctrlPr>
                      </m:sSubPr>
                      <m:e>
                        <m:r>
                          <a:rPr lang="en-US" altLang="zh-TW" b="1" i="1" smtClean="0">
                            <a:latin typeface="Cambria Math"/>
                          </a:rPr>
                          <m:t>𝒄𝒉𝒅</m:t>
                        </m:r>
                      </m:e>
                      <m:sub>
                        <m:sSub>
                          <m:sSubPr>
                            <m:ctrlPr>
                              <a:rPr lang="en-US" altLang="zh-TW" b="1" i="1" smtClean="0">
                                <a:latin typeface="Cambria Math"/>
                              </a:rPr>
                            </m:ctrlPr>
                          </m:sSubPr>
                          <m:e>
                            <m:r>
                              <a:rPr lang="en-US" altLang="zh-TW" b="1" i="1" smtClean="0">
                                <a:latin typeface="Cambria Math"/>
                              </a:rPr>
                              <m:t>𝑨</m:t>
                            </m:r>
                          </m:e>
                          <m:sub>
                            <m:r>
                              <a:rPr lang="en-US" altLang="zh-TW" b="1" i="1" smtClean="0">
                                <a:latin typeface="Cambria Math"/>
                              </a:rPr>
                              <m:t>𝒊</m:t>
                            </m:r>
                          </m:sub>
                        </m:sSub>
                      </m:sub>
                    </m:sSub>
                  </m:oMath>
                </a14:m>
                <a:r>
                  <a:rPr lang="en-US" altLang="zh-TW" b="1" dirty="0" smtClean="0"/>
                  <a:t>(C):</a:t>
                </a:r>
                <a:r>
                  <a:rPr lang="en-US" altLang="zh-TW" dirty="0"/>
                  <a:t>denote the set </a:t>
                </a:r>
                <a:r>
                  <a:rPr lang="en-US" altLang="zh-TW" dirty="0" smtClean="0"/>
                  <a:t>of children in </a:t>
                </a:r>
                <a14:m>
                  <m:oMath xmlns:m="http://schemas.openxmlformats.org/officeDocument/2006/math">
                    <m:sSub>
                      <m:sSubPr>
                        <m:ctrlPr>
                          <a:rPr lang="en-US" altLang="zh-TW" i="1" smtClean="0">
                            <a:latin typeface="Cambria Math"/>
                          </a:rPr>
                        </m:ctrlPr>
                      </m:sSubPr>
                      <m:e>
                        <m:r>
                          <a:rPr lang="en-US" altLang="zh-TW" b="0" i="1" smtClean="0">
                            <a:latin typeface="Cambria Math"/>
                          </a:rPr>
                          <m:t>𝐴</m:t>
                        </m:r>
                      </m:e>
                      <m:sub>
                        <m:r>
                          <a:rPr lang="en-US" altLang="zh-TW" b="0" i="1" smtClean="0">
                            <a:latin typeface="Cambria Math"/>
                          </a:rPr>
                          <m:t>𝑖</m:t>
                        </m:r>
                      </m:sub>
                    </m:sSub>
                    <m:r>
                      <a:rPr lang="en-US" altLang="zh-TW" b="0" i="0" smtClean="0">
                        <a:latin typeface="Cambria Math"/>
                      </a:rPr>
                      <m:t> </m:t>
                    </m:r>
                  </m:oMath>
                </a14:m>
                <a:r>
                  <a:rPr lang="en-US" altLang="zh-TW" dirty="0"/>
                  <a:t>of </a:t>
                </a:r>
                <a:r>
                  <a:rPr lang="en-US" altLang="zh-TW" i="1" dirty="0" smtClean="0"/>
                  <a:t>C.</a:t>
                </a:r>
              </a:p>
              <a:p>
                <a14:m>
                  <m:oMath xmlns:m="http://schemas.openxmlformats.org/officeDocument/2006/math">
                    <m:sSub>
                      <m:sSubPr>
                        <m:ctrlPr>
                          <a:rPr lang="en-US" altLang="zh-TW" b="1" i="1" smtClean="0">
                            <a:latin typeface="Cambria Math"/>
                          </a:rPr>
                        </m:ctrlPr>
                      </m:sSubPr>
                      <m:e>
                        <m:r>
                          <a:rPr lang="en-US" altLang="zh-TW" b="1" i="1" smtClean="0">
                            <a:latin typeface="Cambria Math"/>
                          </a:rPr>
                          <m:t>𝑪</m:t>
                        </m:r>
                      </m:e>
                      <m:sub>
                        <m:r>
                          <a:rPr lang="en-US" altLang="zh-TW" b="1" i="1" smtClean="0">
                            <a:latin typeface="Cambria Math"/>
                          </a:rPr>
                          <m:t>𝒅</m:t>
                        </m:r>
                      </m:sub>
                    </m:sSub>
                  </m:oMath>
                </a14:m>
                <a:r>
                  <a:rPr lang="en-US" altLang="zh-TW" b="1" dirty="0" smtClean="0"/>
                  <a:t>:</a:t>
                </a:r>
                <a:r>
                  <a:rPr lang="en-US" altLang="zh-TW" dirty="0" smtClean="0"/>
                  <a:t>document of cell C.</a:t>
                </a:r>
              </a:p>
              <a:p>
                <a:endParaRPr lang="en-US" altLang="zh-TW" dirty="0"/>
              </a:p>
              <a:p>
                <a:r>
                  <a:rPr lang="en-US" altLang="zh-TW" b="1" dirty="0" err="1" smtClean="0"/>
                  <a:t>IDF</a:t>
                </a:r>
                <a:r>
                  <a:rPr lang="en-US" altLang="zh-TW" dirty="0" err="1" smtClean="0"/>
                  <a:t>:</a:t>
                </a:r>
                <a:r>
                  <a:rPr lang="en-US" altLang="zh-TW" dirty="0" err="1"/>
                  <a:t>inverted</a:t>
                </a:r>
                <a:r>
                  <a:rPr lang="en-US" altLang="zh-TW" dirty="0"/>
                  <a:t> document frequency factor of term </a:t>
                </a:r>
                <a:r>
                  <a:rPr lang="en-US" altLang="zh-TW" i="1" dirty="0" err="1" smtClean="0"/>
                  <a:t>w∈</a:t>
                </a:r>
                <a:r>
                  <a:rPr lang="en-US" altLang="zh-TW" dirty="0" err="1" smtClean="0"/>
                  <a:t>q</a:t>
                </a:r>
                <a:r>
                  <a:rPr lang="en-US" altLang="zh-TW" dirty="0" smtClean="0"/>
                  <a:t>.</a:t>
                </a:r>
              </a:p>
              <a:p>
                <a:r>
                  <a:rPr lang="en-US" altLang="zh-TW" b="1" dirty="0" err="1" smtClean="0"/>
                  <a:t>TFW</a:t>
                </a:r>
                <a:r>
                  <a:rPr lang="en-US" altLang="zh-TW" dirty="0" err="1" smtClean="0"/>
                  <a:t>:</a:t>
                </a:r>
                <a:r>
                  <a:rPr lang="en-US" altLang="zh-TW" dirty="0" err="1"/>
                  <a:t>term</a:t>
                </a:r>
                <a:r>
                  <a:rPr lang="en-US" altLang="zh-TW" dirty="0"/>
                  <a:t> </a:t>
                </a:r>
                <a:r>
                  <a:rPr lang="en-US" altLang="zh-TW" dirty="0" smtClean="0"/>
                  <a:t>frequency factor </a:t>
                </a:r>
                <a:r>
                  <a:rPr lang="en-US" altLang="zh-TW" dirty="0"/>
                  <a:t>of </a:t>
                </a:r>
                <a:r>
                  <a:rPr lang="en-US" altLang="zh-TW" i="1" dirty="0"/>
                  <a:t>w </a:t>
                </a:r>
                <a:r>
                  <a:rPr lang="en-US" altLang="zh-TW" dirty="0"/>
                  <a:t>in document </a:t>
                </a:r>
                <a:r>
                  <a:rPr lang="en-US" altLang="zh-TW" dirty="0" smtClean="0"/>
                  <a:t>d.</a:t>
                </a:r>
              </a:p>
              <a:p>
                <a:r>
                  <a:rPr lang="en-US" altLang="zh-TW" b="1" dirty="0" err="1" smtClean="0"/>
                  <a:t>QTW</a:t>
                </a:r>
                <a:r>
                  <a:rPr lang="en-US" altLang="zh-TW" dirty="0" err="1" smtClean="0"/>
                  <a:t>:</a:t>
                </a:r>
                <a:r>
                  <a:rPr lang="en-US" altLang="zh-TW" dirty="0" err="1"/>
                  <a:t>the</a:t>
                </a:r>
                <a:r>
                  <a:rPr lang="en-US" altLang="zh-TW" dirty="0"/>
                  <a:t> query term frequency factor of </a:t>
                </a:r>
                <a:r>
                  <a:rPr lang="en-US" altLang="zh-TW" i="1" dirty="0"/>
                  <a:t>w </a:t>
                </a:r>
                <a:r>
                  <a:rPr lang="en-US" altLang="zh-TW" dirty="0"/>
                  <a:t>in </a:t>
                </a:r>
                <a:r>
                  <a:rPr lang="en-US" altLang="zh-TW" dirty="0" smtClean="0"/>
                  <a:t>q.</a:t>
                </a:r>
              </a:p>
            </p:txBody>
          </p:sp>
        </mc:Choice>
        <mc:Fallback xmlns="">
          <p:sp>
            <p:nvSpPr>
              <p:cNvPr id="6" name="文字方塊 5"/>
              <p:cNvSpPr txBox="1">
                <a:spLocks noRot="1" noChangeAspect="1" noMove="1" noResize="1" noEditPoints="1" noAdjustHandles="1" noChangeArrowheads="1" noChangeShapeType="1" noTextEdit="1"/>
              </p:cNvSpPr>
              <p:nvPr/>
            </p:nvSpPr>
            <p:spPr>
              <a:xfrm>
                <a:off x="5580112" y="2924944"/>
                <a:ext cx="3240360" cy="3166508"/>
              </a:xfrm>
              <a:prstGeom prst="rect">
                <a:avLst/>
              </a:prstGeom>
              <a:blipFill rotWithShape="1">
                <a:blip r:embed="rId5"/>
                <a:stretch>
                  <a:fillRect l="-928" t="-570" r="-557" b="-133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5863905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觀點">
  <a:themeElements>
    <a:clrScheme name="觀點">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觀點">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觀點">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8869</TotalTime>
  <Words>1647</Words>
  <Application>Microsoft Office PowerPoint</Application>
  <PresentationFormat>如螢幕大小 (4:3)</PresentationFormat>
  <Paragraphs>471</Paragraphs>
  <Slides>38</Slides>
  <Notes>8</Notes>
  <HiddenSlides>0</HiddenSlides>
  <MMClips>0</MMClips>
  <ScaleCrop>false</ScaleCrop>
  <HeadingPairs>
    <vt:vector size="4" baseType="variant">
      <vt:variant>
        <vt:lpstr>佈景主題</vt:lpstr>
      </vt:variant>
      <vt:variant>
        <vt:i4>1</vt:i4>
      </vt:variant>
      <vt:variant>
        <vt:lpstr>投影片標題</vt:lpstr>
      </vt:variant>
      <vt:variant>
        <vt:i4>38</vt:i4>
      </vt:variant>
    </vt:vector>
  </HeadingPairs>
  <TitlesOfParts>
    <vt:vector size="39" baseType="lpstr">
      <vt:lpstr>觀點</vt:lpstr>
      <vt:lpstr>TEXplorer:  Keyword-based Object Search and Exploration in Multidimensional Text Databases</vt:lpstr>
      <vt:lpstr>Index</vt:lpstr>
      <vt:lpstr>Introduction</vt:lpstr>
      <vt:lpstr>Introduction</vt:lpstr>
      <vt:lpstr>Tasks of TEXplorer</vt:lpstr>
      <vt:lpstr>PowerPoint 簡報</vt:lpstr>
      <vt:lpstr>Tasks of TEXplorer</vt:lpstr>
      <vt:lpstr>Significance of A Dimension</vt:lpstr>
      <vt:lpstr>Significance of A Dimension</vt:lpstr>
      <vt:lpstr>PowerPoint 簡報</vt:lpstr>
      <vt:lpstr>Significance of A Dimension</vt:lpstr>
      <vt:lpstr>PowerPoint 簡報</vt:lpstr>
      <vt:lpstr>Significance of A Dimension</vt:lpstr>
      <vt:lpstr>PowerPoint 簡報</vt:lpstr>
      <vt:lpstr>Ranking Algorithms</vt:lpstr>
      <vt:lpstr>Ranking Algorithms</vt:lpstr>
      <vt:lpstr>Ranking Algorithms</vt:lpstr>
      <vt:lpstr>Ranking Algorithms</vt:lpstr>
      <vt:lpstr>Ranking Algorithms</vt:lpstr>
      <vt:lpstr>Ranking Algorithms</vt:lpstr>
      <vt:lpstr>PowerPoint 簡報</vt:lpstr>
      <vt:lpstr>PowerPoint 簡報</vt:lpstr>
      <vt:lpstr>Ranking Algorithms</vt:lpstr>
      <vt:lpstr>Ranking Algorithms</vt:lpstr>
      <vt:lpstr>Ranking Algorithms</vt:lpstr>
      <vt:lpstr>Ranking Algorithms</vt:lpstr>
      <vt:lpstr>Experiment</vt:lpstr>
      <vt:lpstr>Experiment</vt:lpstr>
      <vt:lpstr>Experiment</vt:lpstr>
      <vt:lpstr>Experiment</vt:lpstr>
      <vt:lpstr>Experiment</vt:lpstr>
      <vt:lpstr>Experiment</vt:lpstr>
      <vt:lpstr>Experiment</vt:lpstr>
      <vt:lpstr>Experiment</vt:lpstr>
      <vt:lpstr>Conclusions</vt:lpstr>
      <vt:lpstr>Thanks for your listening</vt:lpstr>
      <vt:lpstr>Supplement</vt:lpstr>
      <vt:lpstr>Precision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OLAP Exploration</dc:title>
  <dc:creator>Miks</dc:creator>
  <cp:lastModifiedBy>miks</cp:lastModifiedBy>
  <cp:revision>95</cp:revision>
  <cp:lastPrinted>2012-05-14T01:16:28Z</cp:lastPrinted>
  <dcterms:created xsi:type="dcterms:W3CDTF">2012-05-04T07:32:12Z</dcterms:created>
  <dcterms:modified xsi:type="dcterms:W3CDTF">2012-05-27T18:14:44Z</dcterms:modified>
</cp:coreProperties>
</file>